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5" r:id="rId3"/>
    <p:sldId id="326" r:id="rId4"/>
    <p:sldId id="330" r:id="rId5"/>
    <p:sldId id="266" r:id="rId6"/>
    <p:sldId id="318" r:id="rId7"/>
    <p:sldId id="317" r:id="rId8"/>
    <p:sldId id="310" r:id="rId9"/>
    <p:sldId id="263" r:id="rId10"/>
    <p:sldId id="319" r:id="rId11"/>
    <p:sldId id="320" r:id="rId12"/>
    <p:sldId id="324" r:id="rId13"/>
    <p:sldId id="329" r:id="rId14"/>
    <p:sldId id="268" r:id="rId15"/>
    <p:sldId id="322" r:id="rId16"/>
    <p:sldId id="327" r:id="rId17"/>
    <p:sldId id="311" r:id="rId18"/>
    <p:sldId id="323" r:id="rId19"/>
    <p:sldId id="321" r:id="rId20"/>
  </p:sldIdLst>
  <p:sldSz cx="9144000" cy="6858000" type="screen4x3"/>
  <p:notesSz cx="9926638" cy="679767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91C4"/>
    <a:srgbClr val="639BC9"/>
    <a:srgbClr val="287C4A"/>
    <a:srgbClr val="329C5D"/>
    <a:srgbClr val="FFFFFF"/>
    <a:srgbClr val="66FF33"/>
    <a:srgbClr val="D63A36"/>
    <a:srgbClr val="C2D5FA"/>
    <a:srgbClr val="0064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570" autoAdjust="0"/>
  </p:normalViewPr>
  <p:slideViewPr>
    <p:cSldViewPr>
      <p:cViewPr varScale="1">
        <p:scale>
          <a:sx n="116" d="100"/>
          <a:sy n="116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A3D68-D149-4EDF-9E69-16DDEC38F8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A40B5-DF01-4893-A098-4BFA0E1D01B3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Book Antiqua" pitchFamily="18" charset="0"/>
            </a:rPr>
            <a:t>Значительный риск</a:t>
          </a:r>
        </a:p>
      </dgm:t>
    </dgm:pt>
    <dgm:pt modelId="{488D6639-224D-46F8-A8FE-B8064CBCEDB6}" type="parTrans" cxnId="{638E772C-3B40-46C9-A21A-8DE0E7853216}">
      <dgm:prSet/>
      <dgm:spPr/>
      <dgm:t>
        <a:bodyPr/>
        <a:lstStyle/>
        <a:p>
          <a:endParaRPr lang="ru-RU"/>
        </a:p>
      </dgm:t>
    </dgm:pt>
    <dgm:pt modelId="{344D87E0-2937-452D-98B5-3BC8FDBE3B7A}" type="sibTrans" cxnId="{638E772C-3B40-46C9-A21A-8DE0E7853216}">
      <dgm:prSet/>
      <dgm:spPr/>
      <dgm:t>
        <a:bodyPr/>
        <a:lstStyle/>
        <a:p>
          <a:endParaRPr lang="ru-RU"/>
        </a:p>
      </dgm:t>
    </dgm:pt>
    <dgm:pt modelId="{DA7FA188-6A79-44B6-9717-08BE46BCAF17}">
      <dgm:prSet phldrT="[Текст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Book Antiqua" pitchFamily="18" charset="0"/>
            </a:rPr>
            <a:t>Средний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  <a:endParaRPr lang="ru-RU" sz="2800" b="1" dirty="0">
            <a:latin typeface="Book Antiqua" pitchFamily="18" charset="0"/>
          </a:endParaRPr>
        </a:p>
      </dgm:t>
    </dgm:pt>
    <dgm:pt modelId="{6454C4D4-8C36-4A4E-BDC6-961E32EAD7DD}" type="parTrans" cxnId="{5D562262-5E7F-4FC9-A934-D1514DAFF034}">
      <dgm:prSet/>
      <dgm:spPr/>
      <dgm:t>
        <a:bodyPr/>
        <a:lstStyle/>
        <a:p>
          <a:endParaRPr lang="ru-RU"/>
        </a:p>
      </dgm:t>
    </dgm:pt>
    <dgm:pt modelId="{DDA3050D-3024-4873-9519-1ADE30DB8498}" type="sibTrans" cxnId="{5D562262-5E7F-4FC9-A934-D1514DAFF034}">
      <dgm:prSet/>
      <dgm:spPr/>
      <dgm:t>
        <a:bodyPr/>
        <a:lstStyle/>
        <a:p>
          <a:endParaRPr lang="ru-RU"/>
        </a:p>
      </dgm:t>
    </dgm:pt>
    <dgm:pt modelId="{178418F2-FCF3-4003-B379-BB97EC91E4AA}">
      <dgm:prSet phldrT="[Текст]" custT="1"/>
      <dgm:spPr>
        <a:solidFill>
          <a:srgbClr val="92D050">
            <a:alpha val="90000"/>
          </a:srgbClr>
        </a:solidFill>
      </dgm:spPr>
      <dgm:t>
        <a:bodyPr anchor="ctr"/>
        <a:lstStyle/>
        <a:p>
          <a:pPr algn="ctr"/>
          <a:r>
            <a:rPr lang="ru-RU" sz="3600" dirty="0" smtClean="0">
              <a:latin typeface="Book Antiqua" pitchFamily="18" charset="0"/>
            </a:rPr>
            <a:t>1 раз в 4 года</a:t>
          </a:r>
        </a:p>
      </dgm:t>
    </dgm:pt>
    <dgm:pt modelId="{D569559A-1D2F-4E01-B86F-BBFD151E0A81}" type="parTrans" cxnId="{A24EA980-51AF-42B9-8A50-0ECCC3F07DA1}">
      <dgm:prSet/>
      <dgm:spPr/>
      <dgm:t>
        <a:bodyPr/>
        <a:lstStyle/>
        <a:p>
          <a:endParaRPr lang="ru-RU"/>
        </a:p>
      </dgm:t>
    </dgm:pt>
    <dgm:pt modelId="{BB95FE74-7EB2-4A6C-B7A2-22F7BF04F784}" type="sibTrans" cxnId="{A24EA980-51AF-42B9-8A50-0ECCC3F07DA1}">
      <dgm:prSet/>
      <dgm:spPr/>
      <dgm:t>
        <a:bodyPr/>
        <a:lstStyle/>
        <a:p>
          <a:endParaRPr lang="ru-RU"/>
        </a:p>
      </dgm:t>
    </dgm:pt>
    <dgm:pt modelId="{403626DF-A58E-436D-A92D-A1E625813806}">
      <dgm:prSet phldrT="[Текст]" custT="1"/>
      <dgm:spPr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Book Antiqua" pitchFamily="18" charset="0"/>
            </a:rPr>
            <a:t>Низкий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</a:p>
      </dgm:t>
    </dgm:pt>
    <dgm:pt modelId="{A0982E14-40FB-498F-B7B8-FA6F9EBD4B68}" type="parTrans" cxnId="{339908E4-2E23-421E-8C34-BBF4B544FDFC}">
      <dgm:prSet/>
      <dgm:spPr/>
      <dgm:t>
        <a:bodyPr/>
        <a:lstStyle/>
        <a:p>
          <a:endParaRPr lang="ru-RU"/>
        </a:p>
      </dgm:t>
    </dgm:pt>
    <dgm:pt modelId="{6815ADB3-A220-408F-9116-4C28BA300B11}" type="sibTrans" cxnId="{339908E4-2E23-421E-8C34-BBF4B544FDFC}">
      <dgm:prSet/>
      <dgm:spPr/>
      <dgm:t>
        <a:bodyPr/>
        <a:lstStyle/>
        <a:p>
          <a:endParaRPr lang="ru-RU"/>
        </a:p>
      </dgm:t>
    </dgm:pt>
    <dgm:pt modelId="{5851A23A-7CAE-4D18-858F-791E279992E1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 anchor="ctr"/>
        <a:lstStyle/>
        <a:p>
          <a:pPr algn="ctr"/>
          <a:r>
            <a:rPr lang="ru-RU" sz="3600" dirty="0" smtClean="0">
              <a:latin typeface="Book Antiqua" pitchFamily="18" charset="0"/>
            </a:rPr>
            <a:t>не проводятся</a:t>
          </a:r>
        </a:p>
      </dgm:t>
    </dgm:pt>
    <dgm:pt modelId="{1470447A-E7FF-4846-BFBE-9573864D39A1}" type="parTrans" cxnId="{5F1D8CFA-5FC7-4A2C-8787-268745F77419}">
      <dgm:prSet/>
      <dgm:spPr/>
      <dgm:t>
        <a:bodyPr/>
        <a:lstStyle/>
        <a:p>
          <a:endParaRPr lang="ru-RU"/>
        </a:p>
      </dgm:t>
    </dgm:pt>
    <dgm:pt modelId="{55B849B7-BDC3-4C64-931E-688F148A3932}" type="sibTrans" cxnId="{5F1D8CFA-5FC7-4A2C-8787-268745F77419}">
      <dgm:prSet/>
      <dgm:spPr/>
      <dgm:t>
        <a:bodyPr/>
        <a:lstStyle/>
        <a:p>
          <a:endParaRPr lang="ru-RU"/>
        </a:p>
      </dgm:t>
    </dgm:pt>
    <dgm:pt modelId="{585CC149-FFE0-47FA-85D6-7B82E278A827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 anchor="ctr"/>
        <a:lstStyle/>
        <a:p>
          <a:pPr algn="ctr"/>
          <a:r>
            <a:rPr lang="ru-RU" sz="3600" dirty="0" smtClean="0">
              <a:latin typeface="Book Antiqua" pitchFamily="18" charset="0"/>
            </a:rPr>
            <a:t>1 раз в 3 года</a:t>
          </a:r>
          <a:endParaRPr lang="ru-RU" sz="3600" dirty="0">
            <a:latin typeface="Book Antiqua" pitchFamily="18" charset="0"/>
          </a:endParaRPr>
        </a:p>
      </dgm:t>
    </dgm:pt>
    <dgm:pt modelId="{CBB4BA19-0F37-444A-B0EB-2B3FC5B85040}" type="parTrans" cxnId="{2D26ED1F-E319-4F9E-8A36-416F0AB48E99}">
      <dgm:prSet/>
      <dgm:spPr/>
      <dgm:t>
        <a:bodyPr/>
        <a:lstStyle/>
        <a:p>
          <a:endParaRPr lang="ru-RU"/>
        </a:p>
      </dgm:t>
    </dgm:pt>
    <dgm:pt modelId="{1A905EE4-5A51-49F2-A130-FD618B3635D7}" type="sibTrans" cxnId="{2D26ED1F-E319-4F9E-8A36-416F0AB48E99}">
      <dgm:prSet/>
      <dgm:spPr/>
      <dgm:t>
        <a:bodyPr/>
        <a:lstStyle/>
        <a:p>
          <a:endParaRPr lang="ru-RU"/>
        </a:p>
      </dgm:t>
    </dgm:pt>
    <dgm:pt modelId="{82E6C6EE-0809-459B-9AB0-31B51E0F7EE6}" type="pres">
      <dgm:prSet presAssocID="{000A3D68-D149-4EDF-9E69-16DDEC38F8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94AE6E-4B6E-461A-AED4-420EE6C0D1A5}" type="pres">
      <dgm:prSet presAssocID="{329A40B5-DF01-4893-A098-4BFA0E1D01B3}" presName="linNode" presStyleCnt="0"/>
      <dgm:spPr/>
    </dgm:pt>
    <dgm:pt modelId="{C185C7F2-AB34-40AB-9658-87F7D76AD901}" type="pres">
      <dgm:prSet presAssocID="{329A40B5-DF01-4893-A098-4BFA0E1D01B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AC59-117C-4060-8F78-84B5C6AAEC1E}" type="pres">
      <dgm:prSet presAssocID="{329A40B5-DF01-4893-A098-4BFA0E1D01B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19E4D-C200-4D71-8B5A-0BFCEC14C1A5}" type="pres">
      <dgm:prSet presAssocID="{344D87E0-2937-452D-98B5-3BC8FDBE3B7A}" presName="spacing" presStyleCnt="0"/>
      <dgm:spPr/>
    </dgm:pt>
    <dgm:pt modelId="{20892874-2543-42D1-A34E-82ED30EF564F}" type="pres">
      <dgm:prSet presAssocID="{DA7FA188-6A79-44B6-9717-08BE46BCAF17}" presName="linNode" presStyleCnt="0"/>
      <dgm:spPr/>
    </dgm:pt>
    <dgm:pt modelId="{CC68C04B-D22F-4380-9551-EA488B085D3A}" type="pres">
      <dgm:prSet presAssocID="{DA7FA188-6A79-44B6-9717-08BE46BCAF1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29C25-8E33-47FF-B703-033284CC327E}" type="pres">
      <dgm:prSet presAssocID="{DA7FA188-6A79-44B6-9717-08BE46BCAF1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4CFD-E9B3-47FA-8EF7-AB5148CEDCF8}" type="pres">
      <dgm:prSet presAssocID="{DDA3050D-3024-4873-9519-1ADE30DB8498}" presName="spacing" presStyleCnt="0"/>
      <dgm:spPr/>
    </dgm:pt>
    <dgm:pt modelId="{ABEB2B9A-9ACF-4ED4-8F70-342F2CD3FD26}" type="pres">
      <dgm:prSet presAssocID="{403626DF-A58E-436D-A92D-A1E625813806}" presName="linNode" presStyleCnt="0"/>
      <dgm:spPr/>
    </dgm:pt>
    <dgm:pt modelId="{75149445-43EF-4F9B-8657-B5B80DB2D09A}" type="pres">
      <dgm:prSet presAssocID="{403626DF-A58E-436D-A92D-A1E625813806}" presName="parentShp" presStyleLbl="node1" presStyleIdx="2" presStyleCnt="3" custLinFactNeighborY="-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FBED1-598D-4D74-8773-A9830345AD25}" type="pres">
      <dgm:prSet presAssocID="{403626DF-A58E-436D-A92D-A1E62581380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D8CFA-5FC7-4A2C-8787-268745F77419}" srcId="{403626DF-A58E-436D-A92D-A1E625813806}" destId="{5851A23A-7CAE-4D18-858F-791E279992E1}" srcOrd="0" destOrd="0" parTransId="{1470447A-E7FF-4846-BFBE-9573864D39A1}" sibTransId="{55B849B7-BDC3-4C64-931E-688F148A3932}"/>
    <dgm:cxn modelId="{8D8DF9B6-114D-440F-98B5-8F64869DF321}" type="presOf" srcId="{329A40B5-DF01-4893-A098-4BFA0E1D01B3}" destId="{C185C7F2-AB34-40AB-9658-87F7D76AD901}" srcOrd="0" destOrd="0" presId="urn:microsoft.com/office/officeart/2005/8/layout/vList6"/>
    <dgm:cxn modelId="{638E772C-3B40-46C9-A21A-8DE0E7853216}" srcId="{000A3D68-D149-4EDF-9E69-16DDEC38F8C8}" destId="{329A40B5-DF01-4893-A098-4BFA0E1D01B3}" srcOrd="0" destOrd="0" parTransId="{488D6639-224D-46F8-A8FE-B8064CBCEDB6}" sibTransId="{344D87E0-2937-452D-98B5-3BC8FDBE3B7A}"/>
    <dgm:cxn modelId="{94BCF659-474B-41B7-B6D4-DBA3BB390165}" type="presOf" srcId="{178418F2-FCF3-4003-B379-BB97EC91E4AA}" destId="{20829C25-8E33-47FF-B703-033284CC327E}" srcOrd="0" destOrd="0" presId="urn:microsoft.com/office/officeart/2005/8/layout/vList6"/>
    <dgm:cxn modelId="{A24EA980-51AF-42B9-8A50-0ECCC3F07DA1}" srcId="{DA7FA188-6A79-44B6-9717-08BE46BCAF17}" destId="{178418F2-FCF3-4003-B379-BB97EC91E4AA}" srcOrd="0" destOrd="0" parTransId="{D569559A-1D2F-4E01-B86F-BBFD151E0A81}" sibTransId="{BB95FE74-7EB2-4A6C-B7A2-22F7BF04F784}"/>
    <dgm:cxn modelId="{5D562262-5E7F-4FC9-A934-D1514DAFF034}" srcId="{000A3D68-D149-4EDF-9E69-16DDEC38F8C8}" destId="{DA7FA188-6A79-44B6-9717-08BE46BCAF17}" srcOrd="1" destOrd="0" parTransId="{6454C4D4-8C36-4A4E-BDC6-961E32EAD7DD}" sibTransId="{DDA3050D-3024-4873-9519-1ADE30DB8498}"/>
    <dgm:cxn modelId="{2D05C9F3-7F7D-4101-815A-AA89B029CE82}" type="presOf" srcId="{DA7FA188-6A79-44B6-9717-08BE46BCAF17}" destId="{CC68C04B-D22F-4380-9551-EA488B085D3A}" srcOrd="0" destOrd="0" presId="urn:microsoft.com/office/officeart/2005/8/layout/vList6"/>
    <dgm:cxn modelId="{06EFBDD9-E539-4903-BD18-25615236F647}" type="presOf" srcId="{000A3D68-D149-4EDF-9E69-16DDEC38F8C8}" destId="{82E6C6EE-0809-459B-9AB0-31B51E0F7EE6}" srcOrd="0" destOrd="0" presId="urn:microsoft.com/office/officeart/2005/8/layout/vList6"/>
    <dgm:cxn modelId="{8DBEBAF2-8476-47A9-A569-243ECB7579A6}" type="presOf" srcId="{5851A23A-7CAE-4D18-858F-791E279992E1}" destId="{4C6FBED1-598D-4D74-8773-A9830345AD25}" srcOrd="0" destOrd="0" presId="urn:microsoft.com/office/officeart/2005/8/layout/vList6"/>
    <dgm:cxn modelId="{339908E4-2E23-421E-8C34-BBF4B544FDFC}" srcId="{000A3D68-D149-4EDF-9E69-16DDEC38F8C8}" destId="{403626DF-A58E-436D-A92D-A1E625813806}" srcOrd="2" destOrd="0" parTransId="{A0982E14-40FB-498F-B7B8-FA6F9EBD4B68}" sibTransId="{6815ADB3-A220-408F-9116-4C28BA300B11}"/>
    <dgm:cxn modelId="{093CE588-7568-4540-AF37-5693156DFA97}" type="presOf" srcId="{585CC149-FFE0-47FA-85D6-7B82E278A827}" destId="{3311AC59-117C-4060-8F78-84B5C6AAEC1E}" srcOrd="0" destOrd="0" presId="urn:microsoft.com/office/officeart/2005/8/layout/vList6"/>
    <dgm:cxn modelId="{4C34D5F3-3D4C-4BDB-8C19-B015EAF969F0}" type="presOf" srcId="{403626DF-A58E-436D-A92D-A1E625813806}" destId="{75149445-43EF-4F9B-8657-B5B80DB2D09A}" srcOrd="0" destOrd="0" presId="urn:microsoft.com/office/officeart/2005/8/layout/vList6"/>
    <dgm:cxn modelId="{2D26ED1F-E319-4F9E-8A36-416F0AB48E99}" srcId="{329A40B5-DF01-4893-A098-4BFA0E1D01B3}" destId="{585CC149-FFE0-47FA-85D6-7B82E278A827}" srcOrd="0" destOrd="0" parTransId="{CBB4BA19-0F37-444A-B0EB-2B3FC5B85040}" sibTransId="{1A905EE4-5A51-49F2-A130-FD618B3635D7}"/>
    <dgm:cxn modelId="{4CE4C7F9-F768-4B10-A236-1B5C7B612081}" type="presParOf" srcId="{82E6C6EE-0809-459B-9AB0-31B51E0F7EE6}" destId="{8494AE6E-4B6E-461A-AED4-420EE6C0D1A5}" srcOrd="0" destOrd="0" presId="urn:microsoft.com/office/officeart/2005/8/layout/vList6"/>
    <dgm:cxn modelId="{100949B5-E8CF-4B34-BA0B-A3FB85A65C56}" type="presParOf" srcId="{8494AE6E-4B6E-461A-AED4-420EE6C0D1A5}" destId="{C185C7F2-AB34-40AB-9658-87F7D76AD901}" srcOrd="0" destOrd="0" presId="urn:microsoft.com/office/officeart/2005/8/layout/vList6"/>
    <dgm:cxn modelId="{E21ED959-B123-4149-86CD-50D1F61A7F35}" type="presParOf" srcId="{8494AE6E-4B6E-461A-AED4-420EE6C0D1A5}" destId="{3311AC59-117C-4060-8F78-84B5C6AAEC1E}" srcOrd="1" destOrd="0" presId="urn:microsoft.com/office/officeart/2005/8/layout/vList6"/>
    <dgm:cxn modelId="{87F1A71E-93E9-4BC2-8995-0BE034C88FDD}" type="presParOf" srcId="{82E6C6EE-0809-459B-9AB0-31B51E0F7EE6}" destId="{8EB19E4D-C200-4D71-8B5A-0BFCEC14C1A5}" srcOrd="1" destOrd="0" presId="urn:microsoft.com/office/officeart/2005/8/layout/vList6"/>
    <dgm:cxn modelId="{1988DF42-A5D4-448C-B681-82D0FDC65C9A}" type="presParOf" srcId="{82E6C6EE-0809-459B-9AB0-31B51E0F7EE6}" destId="{20892874-2543-42D1-A34E-82ED30EF564F}" srcOrd="2" destOrd="0" presId="urn:microsoft.com/office/officeart/2005/8/layout/vList6"/>
    <dgm:cxn modelId="{7C6A304E-7F2C-44F9-923F-61EF76196E35}" type="presParOf" srcId="{20892874-2543-42D1-A34E-82ED30EF564F}" destId="{CC68C04B-D22F-4380-9551-EA488B085D3A}" srcOrd="0" destOrd="0" presId="urn:microsoft.com/office/officeart/2005/8/layout/vList6"/>
    <dgm:cxn modelId="{57524515-0413-4450-933A-B1167C2327AC}" type="presParOf" srcId="{20892874-2543-42D1-A34E-82ED30EF564F}" destId="{20829C25-8E33-47FF-B703-033284CC327E}" srcOrd="1" destOrd="0" presId="urn:microsoft.com/office/officeart/2005/8/layout/vList6"/>
    <dgm:cxn modelId="{7F0A37B4-E4F3-46F9-9EEB-E80D8D925A55}" type="presParOf" srcId="{82E6C6EE-0809-459B-9AB0-31B51E0F7EE6}" destId="{BE3B4CFD-E9B3-47FA-8EF7-AB5148CEDCF8}" srcOrd="3" destOrd="0" presId="urn:microsoft.com/office/officeart/2005/8/layout/vList6"/>
    <dgm:cxn modelId="{148FC583-7345-4DD5-BFBA-59E0A7707D42}" type="presParOf" srcId="{82E6C6EE-0809-459B-9AB0-31B51E0F7EE6}" destId="{ABEB2B9A-9ACF-4ED4-8F70-342F2CD3FD26}" srcOrd="4" destOrd="0" presId="urn:microsoft.com/office/officeart/2005/8/layout/vList6"/>
    <dgm:cxn modelId="{C3ADBF5B-EFDD-41AE-896E-E17AE565B86A}" type="presParOf" srcId="{ABEB2B9A-9ACF-4ED4-8F70-342F2CD3FD26}" destId="{75149445-43EF-4F9B-8657-B5B80DB2D09A}" srcOrd="0" destOrd="0" presId="urn:microsoft.com/office/officeart/2005/8/layout/vList6"/>
    <dgm:cxn modelId="{61634675-2911-4930-816A-66E617B5FE91}" type="presParOf" srcId="{ABEB2B9A-9ACF-4ED4-8F70-342F2CD3FD26}" destId="{4C6FBED1-598D-4D74-8773-A9830345AD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11AC59-117C-4060-8F78-84B5C6AAEC1E}">
      <dsp:nvSpPr>
        <dsp:cNvPr id="0" name=""/>
        <dsp:cNvSpPr/>
      </dsp:nvSpPr>
      <dsp:spPr>
        <a:xfrm>
          <a:off x="3341171" y="0"/>
          <a:ext cx="5011756" cy="16737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Book Antiqua" pitchFamily="18" charset="0"/>
            </a:rPr>
            <a:t>1 раз в 3 года</a:t>
          </a:r>
          <a:endParaRPr lang="ru-RU" sz="3600" kern="1200" dirty="0">
            <a:latin typeface="Book Antiqua" pitchFamily="18" charset="0"/>
          </a:endParaRPr>
        </a:p>
      </dsp:txBody>
      <dsp:txXfrm>
        <a:off x="3341171" y="0"/>
        <a:ext cx="5011756" cy="1673742"/>
      </dsp:txXfrm>
    </dsp:sp>
    <dsp:sp modelId="{C185C7F2-AB34-40AB-9658-87F7D76AD901}">
      <dsp:nvSpPr>
        <dsp:cNvPr id="0" name=""/>
        <dsp:cNvSpPr/>
      </dsp:nvSpPr>
      <dsp:spPr>
        <a:xfrm>
          <a:off x="0" y="0"/>
          <a:ext cx="3341171" cy="1673742"/>
        </a:xfrm>
        <a:prstGeom prst="roundRect">
          <a:avLst/>
        </a:prstGeom>
        <a:solidFill>
          <a:schemeClr val="accent2">
            <a:lumMod val="7500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Значительный риск</a:t>
          </a:r>
        </a:p>
      </dsp:txBody>
      <dsp:txXfrm>
        <a:off x="0" y="0"/>
        <a:ext cx="3341171" cy="1673742"/>
      </dsp:txXfrm>
    </dsp:sp>
    <dsp:sp modelId="{20829C25-8E33-47FF-B703-033284CC327E}">
      <dsp:nvSpPr>
        <dsp:cNvPr id="0" name=""/>
        <dsp:cNvSpPr/>
      </dsp:nvSpPr>
      <dsp:spPr>
        <a:xfrm>
          <a:off x="3341171" y="1841116"/>
          <a:ext cx="5011756" cy="1673742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Book Antiqua" pitchFamily="18" charset="0"/>
            </a:rPr>
            <a:t>1 раз в 4 года</a:t>
          </a:r>
        </a:p>
      </dsp:txBody>
      <dsp:txXfrm>
        <a:off x="3341171" y="1841116"/>
        <a:ext cx="5011756" cy="1673742"/>
      </dsp:txXfrm>
    </dsp:sp>
    <dsp:sp modelId="{CC68C04B-D22F-4380-9551-EA488B085D3A}">
      <dsp:nvSpPr>
        <dsp:cNvPr id="0" name=""/>
        <dsp:cNvSpPr/>
      </dsp:nvSpPr>
      <dsp:spPr>
        <a:xfrm>
          <a:off x="0" y="1841116"/>
          <a:ext cx="3341171" cy="1673742"/>
        </a:xfrm>
        <a:prstGeom prst="roundRect">
          <a:avLst/>
        </a:prstGeom>
        <a:solidFill>
          <a:schemeClr val="accent3">
            <a:lumMod val="7500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Средний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риск</a:t>
          </a:r>
          <a:endParaRPr lang="ru-RU" sz="2800" b="1" kern="1200" dirty="0">
            <a:latin typeface="Book Antiqua" pitchFamily="18" charset="0"/>
          </a:endParaRPr>
        </a:p>
      </dsp:txBody>
      <dsp:txXfrm>
        <a:off x="0" y="1841116"/>
        <a:ext cx="3341171" cy="1673742"/>
      </dsp:txXfrm>
    </dsp:sp>
    <dsp:sp modelId="{4C6FBED1-598D-4D74-8773-A9830345AD25}">
      <dsp:nvSpPr>
        <dsp:cNvPr id="0" name=""/>
        <dsp:cNvSpPr/>
      </dsp:nvSpPr>
      <dsp:spPr>
        <a:xfrm>
          <a:off x="3341171" y="3682233"/>
          <a:ext cx="5011756" cy="1673742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Book Antiqua" pitchFamily="18" charset="0"/>
            </a:rPr>
            <a:t>не проводятся</a:t>
          </a:r>
        </a:p>
      </dsp:txBody>
      <dsp:txXfrm>
        <a:off x="3341171" y="3682233"/>
        <a:ext cx="5011756" cy="1673742"/>
      </dsp:txXfrm>
    </dsp:sp>
    <dsp:sp modelId="{75149445-43EF-4F9B-8657-B5B80DB2D09A}">
      <dsp:nvSpPr>
        <dsp:cNvPr id="0" name=""/>
        <dsp:cNvSpPr/>
      </dsp:nvSpPr>
      <dsp:spPr>
        <a:xfrm>
          <a:off x="0" y="3672408"/>
          <a:ext cx="3341171" cy="1673742"/>
        </a:xfrm>
        <a:prstGeom prst="roundRect">
          <a:avLst/>
        </a:prstGeom>
        <a:solidFill>
          <a:schemeClr val="bg1">
            <a:lumMod val="50000"/>
          </a:schemeClr>
        </a:solidFill>
        <a:ln w="55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Низкий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itchFamily="18" charset="0"/>
            </a:rPr>
            <a:t>риск</a:t>
          </a:r>
        </a:p>
      </dsp:txBody>
      <dsp:txXfrm>
        <a:off x="0" y="3672408"/>
        <a:ext cx="3341171" cy="167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E917-2E1E-4919-B0FA-2F87E9B105E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F62-8798-4A9C-908A-A25E6B518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56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1E8A-6E0D-4145-AC44-EB2262E7B20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2A6B-97D9-4F89-A3D7-D88D67499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6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37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96C650-B9D1-45D9-A297-7939734643D1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oshydromet@meteorf.ru" TargetMode="External"/><Relationship Id="rId2" Type="http://schemas.openxmlformats.org/officeDocument/2006/relationships/hyperlink" Target="https://www.meteorf.go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depcfo@meteorf.ru" TargetMode="External"/><Relationship Id="rId4" Type="http://schemas.openxmlformats.org/officeDocument/2006/relationships/hyperlink" Target="http://www.cfo.meteorf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03648" y="373887"/>
            <a:ext cx="7128792" cy="70529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Федеральная служба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 по гидрометеорологии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мониторингу окружающей среды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9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30" y="373887"/>
            <a:ext cx="865896" cy="9361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920880" cy="38164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Book Antiqua" pitchFamily="18" charset="0"/>
              </a:rPr>
              <a:t>Профилактика рисков причинения вреда (ущерба) охраняемым законом ценностям </a:t>
            </a:r>
            <a:br>
              <a:rPr lang="ru-RU" sz="4000" b="1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 Antiqua" pitchFamily="18" charset="0"/>
              </a:rPr>
              <a:t>Профилактический визит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544522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2024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Обязательные лицензионные требования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76672"/>
            <a:ext cx="865896" cy="9361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1628800"/>
            <a:ext cx="8352928" cy="1277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0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наличие у лицензиата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объекта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(здания, и (или) помещения, и (или) сооружения, не являющихся объектами жилого назначения, и (или) земельного участка, и (или) части акватории водного объекта), соответствующего установленным требованиям к конкретному виду работ (услуг), указанных в пункте 2 Положения, а также технических средств и оборудования, принадлежащих ему на праве собственности или на ином законном основании, соответствующих требованиям к средствам измерений, установленным законодательством Российской Федерации об обеспечении единства измерений, и необходимых для выполнения работ (оказания 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Положения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составляющих деятельность в области гидрометеорологии и смежных с ней областях;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996952"/>
            <a:ext cx="8352928" cy="14465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100" b="1" dirty="0" smtClean="0">
                <a:latin typeface="Book Antiqua" pitchFamily="18" charset="0"/>
              </a:rPr>
              <a:t>наличие у лицензиата: </a:t>
            </a:r>
            <a:endParaRPr lang="ru-RU" sz="1100" dirty="0" smtClean="0">
              <a:latin typeface="Book Antiqua" pitchFamily="18" charset="0"/>
            </a:endParaRPr>
          </a:p>
          <a:p>
            <a:pPr algn="just"/>
            <a:r>
              <a:rPr lang="ru-RU" sz="1100" b="1" u="sng" dirty="0" smtClean="0">
                <a:latin typeface="Book Antiqua" pitchFamily="18" charset="0"/>
              </a:rPr>
              <a:t>юридического лица </a:t>
            </a:r>
            <a:r>
              <a:rPr lang="ru-RU" sz="1100" b="1" dirty="0" smtClean="0">
                <a:latin typeface="Book Antiqua" pitchFamily="18" charset="0"/>
              </a:rPr>
              <a:t>- </a:t>
            </a:r>
            <a:r>
              <a:rPr lang="ru-RU" sz="1100" b="1" dirty="0" smtClean="0">
                <a:solidFill>
                  <a:srgbClr val="FF0000"/>
                </a:solidFill>
                <a:latin typeface="Book Antiqua" pitchFamily="18" charset="0"/>
              </a:rPr>
              <a:t>работников</a:t>
            </a:r>
            <a:r>
              <a:rPr lang="ru-RU" sz="1100" b="1" dirty="0" smtClean="0">
                <a:latin typeface="Book Antiqua" pitchFamily="18" charset="0"/>
              </a:rPr>
              <a:t>, заключивших с ним трудовые договоры для осуществления деятельности в области гидрометеорологии и смежных с ней областях, имеющих высшее </a:t>
            </a:r>
            <a:r>
              <a:rPr lang="ru-RU" sz="1100" b="1" dirty="0" smtClean="0">
                <a:solidFill>
                  <a:srgbClr val="FF0000"/>
                </a:solidFill>
                <a:latin typeface="Book Antiqua" pitchFamily="18" charset="0"/>
              </a:rPr>
              <a:t>образование</a:t>
            </a:r>
            <a:r>
              <a:rPr lang="ru-RU" sz="1100" b="1" dirty="0" smtClean="0">
                <a:latin typeface="Book Antiqua" pitchFamily="18" charset="0"/>
              </a:rPr>
              <a:t> или среднее профессиональное образование по направлению, соответствующему конкретному виду работ (услуг),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</a:t>
            </a:r>
            <a:r>
              <a:rPr lang="ru-RU" sz="1100" b="1" dirty="0" smtClean="0">
                <a:solidFill>
                  <a:srgbClr val="FF0000"/>
                </a:solidFill>
                <a:latin typeface="Book Antiqua" pitchFamily="18" charset="0"/>
              </a:rPr>
              <a:t>стаж</a:t>
            </a:r>
            <a:r>
              <a:rPr lang="ru-RU" sz="1100" b="1" dirty="0" smtClean="0">
                <a:latin typeface="Book Antiqua" pitchFamily="18" charset="0"/>
              </a:rPr>
              <a:t> работы по лицензируемому виду деятельности не менее 3 лет; </a:t>
            </a:r>
            <a:endParaRPr lang="ru-RU" sz="1100" dirty="0" smtClean="0">
              <a:latin typeface="Book Antiqua" pitchFamily="18" charset="0"/>
            </a:endParaRPr>
          </a:p>
          <a:p>
            <a:pPr algn="just"/>
            <a:r>
              <a:rPr lang="ru-RU" sz="1100" b="1" u="sng" dirty="0" smtClean="0">
                <a:latin typeface="Book Antiqua" pitchFamily="18" charset="0"/>
              </a:rPr>
              <a:t>индивидуального предпринимателя</a:t>
            </a:r>
            <a:r>
              <a:rPr lang="ru-RU" sz="1100" b="1" dirty="0" smtClean="0">
                <a:latin typeface="Book Antiqua" pitchFamily="18" charset="0"/>
              </a:rPr>
              <a:t> - высшего образования или среднего профессионального образования по направлению, соответствующему конкретному виду работ (услуг),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стажа работы по лицензируемому виду деятельности не менее 3 лет;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509120"/>
            <a:ext cx="835292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100" b="1" spc="-20" dirty="0" smtClean="0">
                <a:latin typeface="Book Antiqua" pitchFamily="18" charset="0"/>
              </a:rPr>
              <a:t>соблюдение лицензиатом </a:t>
            </a:r>
            <a:r>
              <a:rPr lang="ru-RU" sz="1100" b="1" spc="-20" dirty="0" smtClean="0">
                <a:solidFill>
                  <a:srgbClr val="FF0000"/>
                </a:solidFill>
                <a:latin typeface="Book Antiqua" pitchFamily="18" charset="0"/>
              </a:rPr>
              <a:t>требований к выполнению работ </a:t>
            </a:r>
            <a:r>
              <a:rPr lang="ru-RU" sz="1100" b="1" spc="-20" dirty="0" smtClean="0">
                <a:latin typeface="Book Antiqua" pitchFamily="18" charset="0"/>
              </a:rPr>
              <a:t>(оказанию услуг), указанных в </a:t>
            </a:r>
            <a:r>
              <a:rPr lang="ru-RU" sz="1100" b="1" spc="-2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требований к средствам измерений, установленных законодательством Российской Федерации об обеспечении единства измерений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приказ Минприроды России от 30.07.2020 № 524 «Об утверждении требований к проведению наблюдений за состоянием окружающей среды, ее загрязнением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 b="1" dirty="0" smtClean="0">
                <a:latin typeface="Book Antiqua" pitchFamily="18" charset="0"/>
              </a:rPr>
              <a:t>; 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373216"/>
            <a:ext cx="8352928" cy="6001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100" b="1" dirty="0" smtClean="0">
                <a:solidFill>
                  <a:srgbClr val="FF0000"/>
                </a:solidFill>
                <a:latin typeface="Book Antiqua" pitchFamily="18" charset="0"/>
              </a:rPr>
              <a:t>передача</a:t>
            </a:r>
            <a:r>
              <a:rPr lang="ru-RU" sz="1100" b="1" dirty="0" smtClean="0">
                <a:latin typeface="Book Antiqua" pitchFamily="18" charset="0"/>
              </a:rPr>
              <a:t> лицензиатом, выполняющим работы (оказывающим услуги) по проведению наблюдений,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данных, полученных в результате таких наблюдений, в лицензирующий орган в порядке, установленном приказом Министерства природных ресурсов и экологии Российской Федерации (№ </a:t>
            </a:r>
            <a:r>
              <a:rPr lang="ru-RU" sz="1100" b="1" dirty="0" smtClean="0">
                <a:solidFill>
                  <a:srgbClr val="FF0000"/>
                </a:solidFill>
                <a:latin typeface="Book Antiqua" pitchFamily="18" charset="0"/>
              </a:rPr>
              <a:t>35</a:t>
            </a:r>
            <a:r>
              <a:rPr lang="ru-RU" sz="1100" b="1" dirty="0" smtClean="0">
                <a:latin typeface="Book Antiqua" pitchFamily="18" charset="0"/>
              </a:rPr>
              <a:t>).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40968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581128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445224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1"/>
            <a:ext cx="4176464" cy="1369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правила предоставления юридическими лицами, осуществляющими сбор информации о состоянии окружающей среды и ее загрязнении, указанной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информации в Росгидромет</a:t>
            </a:r>
          </a:p>
          <a:p>
            <a:pPr algn="ctr"/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8496944" cy="1184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457200" algn="just"/>
            <a:endParaRPr lang="ru-RU" sz="14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indent="457200" algn="just"/>
            <a:r>
              <a:rPr lang="ru-RU" sz="1200" b="1" dirty="0" smtClean="0">
                <a:solidFill>
                  <a:srgbClr val="FF0000"/>
                </a:solidFill>
                <a:latin typeface="Book Antiqua" pitchFamily="18" charset="0"/>
              </a:rPr>
              <a:t>Грубым</a:t>
            </a:r>
            <a:r>
              <a:rPr lang="ru-RU" sz="1200" b="1" dirty="0" smtClean="0">
                <a:latin typeface="Book Antiqua" pitchFamily="18" charset="0"/>
              </a:rPr>
              <a:t> нарушением лицензионных требований является невыполнение лицензиатом требований, предусмотренных пунктом 5 Положения, повлекших за собой последствия, установленные частью 10 статьи 19.2 Федерального закона «О лицензировании отдельных видов деятельности» от 04.05.2011 № 99-ФЗ.</a:t>
            </a:r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900" dirty="0"/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3140969"/>
            <a:ext cx="4032448" cy="2169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 информации о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ситуациях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относятся полученные поставщиками информации сведения о возникшем или ожидаемом в связи с чрезвычайной ситуацией техногенного характера опасном природном явлении, высоком и экстремально высоком загрязнении окружающей среды (атмосферного воздуха, почв, поверхностных вод водных объектов) и аварийных (залповых) выбросах (сбросах) загрязняющих веществ, которые могут угрожать жизни и здоровью людей и наносить вред окружающей среде (п. 9 Приказа).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40968"/>
            <a:ext cx="4176464" cy="1877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indent="180000" algn="just"/>
            <a:r>
              <a:rPr lang="ru-RU" sz="1100" b="1" dirty="0" smtClean="0">
                <a:latin typeface="Book Antiqua" pitchFamily="18" charset="0"/>
              </a:rPr>
              <a:t>Поставщик информации (лицензиат) согласовывает с ближайшим территориальным органом Росгидромета (Департамент по </a:t>
            </a:r>
            <a:r>
              <a:rPr lang="ru-RU" sz="1100" b="1" dirty="0" err="1" smtClean="0">
                <a:latin typeface="Book Antiqua" pitchFamily="18" charset="0"/>
              </a:rPr>
              <a:t>ФО</a:t>
            </a:r>
            <a:r>
              <a:rPr lang="ru-RU" sz="1100" b="1" dirty="0" smtClean="0">
                <a:latin typeface="Book Antiqua" pitchFamily="18" charset="0"/>
              </a:rPr>
              <a:t>):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100" b="1" kern="0" spc="-70" dirty="0" smtClean="0">
                <a:solidFill>
                  <a:srgbClr val="0070C0"/>
                </a:solidFill>
                <a:latin typeface="Book Antiqua" pitchFamily="18" charset="0"/>
              </a:rPr>
              <a:t>конкретное</a:t>
            </a:r>
            <a:r>
              <a:rPr lang="ru-RU" sz="1100" b="1" kern="0" spc="-70" dirty="0" smtClean="0">
                <a:latin typeface="Book Antiqua" pitchFamily="18" charset="0"/>
              </a:rPr>
              <a:t> </a:t>
            </a:r>
            <a:r>
              <a:rPr lang="ru-RU" sz="1100" b="1" kern="0" spc="-70" dirty="0" smtClean="0">
                <a:solidFill>
                  <a:srgbClr val="0070C0"/>
                </a:solidFill>
                <a:latin typeface="Book Antiqua" pitchFamily="18" charset="0"/>
              </a:rPr>
              <a:t>государственное</a:t>
            </a:r>
            <a:r>
              <a:rPr lang="ru-RU" sz="1100" b="1" kern="0" spc="-70" dirty="0" smtClean="0">
                <a:latin typeface="Book Antiqua" pitchFamily="18" charset="0"/>
              </a:rPr>
              <a:t> </a:t>
            </a:r>
            <a:r>
              <a:rPr lang="ru-RU" sz="1100" b="1" kern="0" spc="-70" dirty="0" smtClean="0">
                <a:solidFill>
                  <a:srgbClr val="0070C0"/>
                </a:solidFill>
                <a:latin typeface="Book Antiqua" pitchFamily="18" charset="0"/>
              </a:rPr>
              <a:t>учреждение, </a:t>
            </a:r>
            <a:r>
              <a:rPr lang="ru-RU" sz="1100" b="1" kern="0" spc="-70" dirty="0" smtClean="0">
                <a:latin typeface="Book Antiqua" pitchFamily="18" charset="0"/>
              </a:rPr>
              <a:t>подведомственное Росгидромету (ФГБУ УГМС), </a:t>
            </a:r>
            <a:r>
              <a:rPr lang="ru-RU" sz="1100" b="1" u="sng" spc="-70" dirty="0" smtClean="0">
                <a:latin typeface="Book Antiqua" pitchFamily="18" charset="0"/>
              </a:rPr>
              <a:t>в которое будет предоставляться </a:t>
            </a:r>
            <a:r>
              <a:rPr lang="ru-RU" sz="1100" b="1" u="sng" kern="0" spc="-70" dirty="0" smtClean="0">
                <a:latin typeface="Book Antiqua" pitchFamily="18" charset="0"/>
              </a:rPr>
              <a:t>информация</a:t>
            </a:r>
            <a:r>
              <a:rPr lang="ru-RU" sz="1100" b="1" kern="0" spc="-70" dirty="0" smtClean="0">
                <a:latin typeface="Book Antiqua" pitchFamily="18" charset="0"/>
              </a:rPr>
              <a:t> о состоянии окружающей среды и ее загрязнении</a:t>
            </a:r>
            <a:r>
              <a:rPr lang="ru-RU" sz="1100" b="1" dirty="0" smtClean="0">
                <a:latin typeface="Book Antiqua" pitchFamily="18" charset="0"/>
              </a:rPr>
              <a:t>, 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  <a:latin typeface="Book Antiqua" pitchFamily="18" charset="0"/>
              </a:rPr>
              <a:t>сроки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  <a:latin typeface="Book Antiqua" pitchFamily="18" charset="0"/>
              </a:rPr>
              <a:t>формат предоставления.</a:t>
            </a:r>
          </a:p>
          <a:p>
            <a:pPr indent="457200" algn="just"/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836712"/>
            <a:ext cx="5544616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indent="457200" algn="ctr"/>
            <a:r>
              <a:rPr lang="ru-RU" sz="1200" b="1" dirty="0" smtClean="0">
                <a:latin typeface="Book Antiqua" pitchFamily="18" charset="0"/>
              </a:rPr>
              <a:t>Приказ Министерства природных ресурсов и экологии Российской Федерации от 24.01.2022 № </a:t>
            </a:r>
            <a:r>
              <a:rPr lang="ru-RU" sz="1200" b="1" dirty="0" smtClean="0">
                <a:solidFill>
                  <a:srgbClr val="FF0000"/>
                </a:solidFill>
                <a:latin typeface="Book Antiqua" pitchFamily="18" charset="0"/>
              </a:rPr>
              <a:t>35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628800"/>
            <a:ext cx="4032448" cy="1369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ctr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предоставление информации о чрезвычайных ситуациях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техногенного характера, которые оказали, оказывают и (или) могут оказать негативное воздействие на окружающую среду (срок -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календарный день)</a:t>
            </a:r>
          </a:p>
          <a:p>
            <a:pPr algn="ctr"/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635896" y="1340768"/>
            <a:ext cx="144016" cy="43204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388424" y="1340768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556792"/>
            <a:ext cx="3600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1556792"/>
            <a:ext cx="3600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8760"/>
          <a:ext cx="8568952" cy="5066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6895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Типовые нарушения</a:t>
                      </a:r>
                      <a:endParaRPr lang="ru-RU" sz="2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информации в области гидрометеорологии и смежных с ней областях  в Единый государственный фонд данных о состоянии окружающей природной среды, ее загрязнении</a:t>
                      </a:r>
                      <a:endParaRPr lang="ru-RU" sz="13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незамедлительно в органы Росгидромета информации о чрезвычайных ситуациях техногенного характера, которые оказали, оказывают, могут оказать негативное воздействие на окружающую среду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отсутствие у лицензиата технических средств и оборудования, необходимых для осуществления лицензируемого вида деятельности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использование лицензиатом средств измерений, не соответствующих </a:t>
                      </a:r>
                      <a:r>
                        <a:rPr lang="ru-RU" sz="13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установленным </a:t>
                      </a:r>
                      <a:r>
                        <a:rPr lang="ru-RU" sz="13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требованиям (отсутствие поверки в соответствии с установленной периодичностью, отсутствие средств измерения в реестре утвержденных типов СИ)</a:t>
                      </a: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осуществление деятельности без специального разрешения (лицензии), если такое разрешение (лицензия) обязательно (обязательна)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Book Antiqua" pitchFamily="18" charset="0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dirty="0" smtClean="0">
                          <a:solidFill>
                            <a:srgbClr val="C00000"/>
                          </a:solidFill>
                          <a:latin typeface="Book Antiqua" pitchFamily="18" charset="0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непредставление или несвоевременное представление в государственный орган (должностному лицу) сведений (информации), представление которых предусмотрено законом и необходимо для осуществления этим органом (должностным лицом) его законной деятельности либо представление таких сведений (информации) в неполном объеме или в искаженном виде (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ст. 19.7 КоАП РФ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)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endParaRPr lang="ru-RU" sz="1300" b="1" kern="0" spc="-30" baseline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dirty="0" smtClean="0">
                          <a:latin typeface="Book Antiqua" panose="02040602050305030304" pitchFamily="18" charset="0"/>
                        </a:rPr>
                        <a:t>непринятие лицензиатом мер по внесению изменений в реестр лицензий в связи с осуществлением лицензируемого вида деятельности по адресу места его осуществления, не указанному в лицензии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*</a:t>
                      </a:r>
                      <a:endParaRPr lang="ru-RU" sz="1300" b="1" kern="0" spc="-30" baseline="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64096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35050">
                <a:tc gridSpan="2">
                  <a:txBody>
                    <a:bodyPr/>
                    <a:lstStyle/>
                    <a:p>
                      <a:pPr indent="0" algn="just"/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 соответствии с пунктом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10(1)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работы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(услуги)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могут выполняться (оказываться)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по адресу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места осуществления лицензируемого вида деятельности, предусмотренному реестром лицензий (введен постановлением Правительства РФ от 28.02.2022 № 269)</a:t>
                      </a:r>
                      <a:endParaRPr lang="ru-RU" sz="17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9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требуют внесения изменений: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(за исключением характеристик, 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аэрологических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е)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океанологических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водных объектов.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требуют внесения изменений: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гидрологических характеристик;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ж)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гелиогеофизических характеристик;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агрометеорологических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атмосферного воздуха;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почв;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л)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водных объектов;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атмосферного воздуха;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 почв.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44008" y="2492896"/>
            <a:ext cx="4104456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249289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</a:t>
            </a:r>
            <a:r>
              <a:rPr lang="ru-RU" sz="1400" b="1" dirty="0" smtClean="0"/>
              <a:t> требуют внесения изменений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92896"/>
            <a:ext cx="4176464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49289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Требуют внесения изменений</a:t>
            </a:r>
            <a:endParaRPr lang="ru-RU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5536" y="1412776"/>
            <a:ext cx="8352928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постановление Правительства РФ от 16.11.2020 № 1845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2132856"/>
            <a:ext cx="280831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Значительный 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2132856"/>
            <a:ext cx="280831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Средний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2132856"/>
            <a:ext cx="2736304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Низкий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6" name="Трапеция 35"/>
          <p:cNvSpPr/>
          <p:nvPr/>
        </p:nvSpPr>
        <p:spPr>
          <a:xfrm>
            <a:off x="3275856" y="2780928"/>
            <a:ext cx="2592288" cy="3888432"/>
          </a:xfrm>
          <a:prstGeom prst="trapezoi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Book Antiqua" pitchFamily="18" charset="0"/>
              </a:rPr>
              <a:t>Работы (услуги), указанные в подпунктах «а», «в», «</a:t>
            </a:r>
            <a:r>
              <a:rPr lang="ru-RU" dirty="0" err="1" smtClean="0">
                <a:latin typeface="Book Antiqua" pitchFamily="18" charset="0"/>
              </a:rPr>
              <a:t>д</a:t>
            </a:r>
            <a:r>
              <a:rPr lang="ru-RU" dirty="0" smtClean="0">
                <a:latin typeface="Book Antiqua" pitchFamily="18" charset="0"/>
              </a:rPr>
              <a:t>», «е», «</a:t>
            </a:r>
            <a:r>
              <a:rPr lang="ru-RU" dirty="0" err="1" smtClean="0">
                <a:latin typeface="Book Antiqua" pitchFamily="18" charset="0"/>
              </a:rPr>
              <a:t>з</a:t>
            </a:r>
            <a:r>
              <a:rPr lang="ru-RU" dirty="0" smtClean="0">
                <a:latin typeface="Book Antiqua" pitchFamily="18" charset="0"/>
              </a:rPr>
              <a:t>» пункта 2 Положения</a:t>
            </a:r>
          </a:p>
          <a:p>
            <a:pPr algn="ctr"/>
            <a:endParaRPr lang="ru-RU" dirty="0"/>
          </a:p>
        </p:txBody>
      </p:sp>
      <p:sp>
        <p:nvSpPr>
          <p:cNvPr id="38" name="Блок-схема: сохраненные данные 37"/>
          <p:cNvSpPr/>
          <p:nvPr/>
        </p:nvSpPr>
        <p:spPr>
          <a:xfrm rot="10800000">
            <a:off x="6156176" y="2780928"/>
            <a:ext cx="2736304" cy="3888432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39" name="Блок-схема: сохраненные данные 38"/>
          <p:cNvSpPr/>
          <p:nvPr/>
        </p:nvSpPr>
        <p:spPr>
          <a:xfrm>
            <a:off x="179512" y="2780928"/>
            <a:ext cx="2808312" cy="3888432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Работы (услуги), указанные в  подпунктах «б», «и» – «о»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пункта 2 Положения</a:t>
            </a:r>
          </a:p>
          <a:p>
            <a:endParaRPr lang="ru-RU" dirty="0" smtClean="0"/>
          </a:p>
        </p:txBody>
      </p:sp>
      <p:pic>
        <p:nvPicPr>
          <p:cNvPr id="40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54868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Категории риска объектов контроля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364502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Работы (услуги), указанные в подпункте «ж» пункта 2 Положения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591" t="4096" r="1936" b="4231"/>
          <a:stretch>
            <a:fillRect/>
          </a:stretch>
        </p:blipFill>
        <p:spPr bwMode="auto">
          <a:xfrm>
            <a:off x="395536" y="1556792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865896" cy="9361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43190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Реестр лицензий Росгидромета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1268760"/>
          <a:ext cx="8352928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60648"/>
            <a:ext cx="89644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Book Antiqua" pitchFamily="18" charset="0"/>
              </a:rPr>
              <a:t>Периодичность проведения плановых КНМ</a:t>
            </a:r>
            <a:endParaRPr lang="ru-RU" sz="31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924944"/>
            <a:ext cx="9036496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	</a:t>
            </a:r>
            <a:endParaRPr lang="ru-RU" sz="1300" b="1" dirty="0" smtClean="0">
              <a:solidFill>
                <a:schemeClr val="accent4">
                  <a:lumMod val="50000"/>
                </a:schemeClr>
              </a:solidFill>
              <a:sym typeface="Symbol"/>
            </a:endParaRPr>
          </a:p>
          <a:p>
            <a:pPr indent="0" algn="just">
              <a:spcBef>
                <a:spcPts val="300"/>
              </a:spcBef>
              <a:spcAft>
                <a:spcPts val="300"/>
              </a:spcAft>
              <a:buFont typeface="Symbol"/>
              <a:buChar char="-"/>
            </a:pP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solidFill>
                <a:srgbClr val="192A4F"/>
              </a:solidFill>
              <a:effectLst/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35696" y="543163"/>
            <a:ext cx="6696744" cy="36673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1310"/>
            <a:ext cx="865896" cy="936104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2267744" y="332656"/>
            <a:ext cx="4392488" cy="1152128"/>
          </a:xfrm>
          <a:prstGeom prst="downArrow">
            <a:avLst>
              <a:gd name="adj1" fmla="val 50000"/>
              <a:gd name="adj2" fmla="val 61655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Способы изменения категории риска</a:t>
            </a:r>
            <a:endParaRPr lang="ru-RU" sz="1600" dirty="0" smtClean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628800"/>
            <a:ext cx="8640960" cy="12961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30" dirty="0" smtClean="0"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rgbClr val="FFFF00"/>
                </a:solidFill>
                <a:latin typeface="Book Antiqua" pitchFamily="18" charset="0"/>
              </a:rPr>
              <a:t>значительного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400" b="1" spc="-30" dirty="0" smtClean="0">
                <a:latin typeface="Book Antiqua" pitchFamily="18" charset="0"/>
              </a:rPr>
              <a:t>и </a:t>
            </a:r>
            <a:r>
              <a:rPr lang="ru-RU" sz="1400" b="1" spc="-30" dirty="0" smtClean="0">
                <a:solidFill>
                  <a:srgbClr val="FFFF00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latin typeface="Book Antiqua" pitchFamily="18" charset="0"/>
              </a:rPr>
              <a:t> риска, подлежат отнесению к категориям среднего и низкого риска соответственно </a:t>
            </a:r>
          </a:p>
          <a:p>
            <a:pPr algn="ctr"/>
            <a:r>
              <a:rPr lang="ru-RU" sz="1400" b="1" spc="-30" dirty="0" smtClean="0">
                <a:solidFill>
                  <a:srgbClr val="66FF33"/>
                </a:solidFill>
                <a:latin typeface="Book Antiqua" pitchFamily="18" charset="0"/>
              </a:rPr>
              <a:t>при отсутствии </a:t>
            </a:r>
            <a:r>
              <a:rPr lang="ru-RU" sz="1400" b="1" spc="-30" dirty="0" smtClean="0">
                <a:latin typeface="Book Antiqua" pitchFamily="18" charset="0"/>
              </a:rPr>
              <a:t>в течение </a:t>
            </a:r>
            <a:r>
              <a:rPr lang="ru-RU" sz="1400" b="1" spc="-30" dirty="0" smtClean="0">
                <a:solidFill>
                  <a:srgbClr val="66FF33"/>
                </a:solidFill>
                <a:latin typeface="Book Antiqua" pitchFamily="18" charset="0"/>
              </a:rPr>
              <a:t>3 лет</a:t>
            </a:r>
            <a:r>
              <a:rPr lang="ru-RU" sz="1400" b="1" spc="-30" dirty="0" smtClean="0">
                <a:latin typeface="Book Antiqua" pitchFamily="18" charset="0"/>
              </a:rPr>
              <a:t>, предшествующих дате принятия решения об отнесении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Объекта лицензионного контроля к категории риска, постановления о привлечении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лицензиата к административной ответственности за совершение административного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правонарушения, связанного с осуществлением лицензируемого вида деятельности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1520" y="3068960"/>
            <a:ext cx="8640960" cy="136815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spc="-30" dirty="0" smtClean="0"/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rgbClr val="FFFF00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400" b="1" spc="-30" dirty="0" smtClean="0">
                <a:latin typeface="Book Antiqua" pitchFamily="18" charset="0"/>
              </a:rPr>
              <a:t>и </a:t>
            </a:r>
            <a:r>
              <a:rPr lang="ru-RU" sz="1400" b="1" spc="-30" dirty="0" smtClean="0">
                <a:solidFill>
                  <a:srgbClr val="FFFF00"/>
                </a:solidFill>
                <a:latin typeface="Book Antiqua" pitchFamily="18" charset="0"/>
              </a:rPr>
              <a:t>низкого</a:t>
            </a:r>
            <a:r>
              <a:rPr lang="ru-RU" sz="1400" b="1" spc="-30" dirty="0" smtClean="0">
                <a:latin typeface="Book Antiqua" pitchFamily="18" charset="0"/>
              </a:rPr>
              <a:t> риска,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подлежат отнесению к категориям значительного и среднего риска соответственно </a:t>
            </a:r>
          </a:p>
          <a:p>
            <a:pPr algn="ctr"/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при наличии  </a:t>
            </a:r>
            <a:r>
              <a:rPr lang="ru-RU" sz="1400" b="1" spc="-30" dirty="0" smtClean="0">
                <a:latin typeface="Book Antiqua" pitchFamily="18" charset="0"/>
              </a:rPr>
              <a:t>в течение 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3 лет, </a:t>
            </a:r>
            <a:r>
              <a:rPr lang="ru-RU" sz="1400" b="1" spc="-30" dirty="0" smtClean="0">
                <a:latin typeface="Book Antiqua" pitchFamily="18" charset="0"/>
              </a:rPr>
              <a:t>предшествующих дате принятия решения об отнесении </a:t>
            </a:r>
          </a:p>
          <a:p>
            <a:pPr algn="ctr"/>
            <a:r>
              <a:rPr lang="ru-RU" sz="1400" b="1" spc="-30" dirty="0" smtClean="0">
                <a:latin typeface="Book Antiqua" pitchFamily="18" charset="0"/>
              </a:rPr>
              <a:t>объекта контроля к категории риска, постановления о привлечении лицензиата к административной ответственности  за совершение административного правонарушения, связанного с осуществлением лицензируемого вида деятельности </a:t>
            </a:r>
            <a:endParaRPr lang="ru-RU" sz="1400" spc="-30" dirty="0" smtClean="0">
              <a:latin typeface="Book Antiqua" pitchFamily="18" charset="0"/>
            </a:endParaRPr>
          </a:p>
          <a:p>
            <a:pPr algn="ctr"/>
            <a:endParaRPr lang="ru-RU" sz="1600" dirty="0">
              <a:latin typeface="Book Antiqua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4581128"/>
            <a:ext cx="8640960" cy="2016224"/>
          </a:xfrm>
          <a:prstGeom prst="round2DiagRect">
            <a:avLst/>
          </a:prstGeom>
          <a:solidFill>
            <a:srgbClr val="5491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spc="-30" dirty="0" smtClean="0">
                <a:latin typeface="Book Antiqua" pitchFamily="18" charset="0"/>
              </a:rPr>
              <a:t>До </a:t>
            </a:r>
            <a:r>
              <a:rPr lang="ru-RU" sz="1300" b="1" spc="-30" dirty="0" smtClean="0">
                <a:solidFill>
                  <a:srgbClr val="FFFF00"/>
                </a:solidFill>
                <a:latin typeface="Book Antiqua" pitchFamily="18" charset="0"/>
              </a:rPr>
              <a:t>1 января 2030 г. заявление </a:t>
            </a:r>
            <a:r>
              <a:rPr lang="ru-RU" sz="1300" b="1" spc="-30" dirty="0" smtClean="0">
                <a:latin typeface="Book Antiqua" pitchFamily="18" charset="0"/>
              </a:rPr>
              <a:t>контролируемого лица </a:t>
            </a:r>
            <a:r>
              <a:rPr lang="ru-RU" sz="1300" b="1" spc="-30" dirty="0" smtClean="0">
                <a:solidFill>
                  <a:srgbClr val="FFFF00"/>
                </a:solidFill>
                <a:latin typeface="Book Antiqua" pitchFamily="18" charset="0"/>
              </a:rPr>
              <a:t>об изменении категории риска </a:t>
            </a:r>
            <a:r>
              <a:rPr lang="ru-RU" sz="1300" b="1" spc="-30" dirty="0" smtClean="0">
                <a:latin typeface="Book Antiqua" pitchFamily="18" charset="0"/>
              </a:rPr>
              <a:t>может подаваться и рассматриваться в соответствии с  главой 9 Федерального закона  № 248-ФЗ и  изменениями, внесенными постановлением  Правительства РФ № 372 с учетом следующих особенностей: </a:t>
            </a:r>
          </a:p>
          <a:p>
            <a:pPr algn="just"/>
            <a:r>
              <a:rPr lang="ru-RU" sz="1300" b="1" spc="-30" dirty="0" smtClean="0">
                <a:solidFill>
                  <a:srgbClr val="FFFF00"/>
                </a:solidFill>
                <a:latin typeface="Book Antiqua" pitchFamily="18" charset="0"/>
              </a:rPr>
              <a:t>а)</a:t>
            </a:r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 </a:t>
            </a:r>
            <a:r>
              <a:rPr lang="ru-RU" sz="1300" b="1" spc="-30" dirty="0" smtClean="0">
                <a:latin typeface="Book Antiqua" pitchFamily="18" charset="0"/>
              </a:rPr>
              <a:t>заявление должно содержать номер соответствующего объекта контроля в едином реестре видов федерального государственного контроля (надзора); </a:t>
            </a:r>
          </a:p>
          <a:p>
            <a:pPr algn="just"/>
            <a:r>
              <a:rPr lang="ru-RU" sz="1300" b="1" spc="-30" dirty="0" smtClean="0">
                <a:solidFill>
                  <a:srgbClr val="FFFF00"/>
                </a:solidFill>
                <a:latin typeface="Book Antiqua" pitchFamily="18" charset="0"/>
              </a:rPr>
              <a:t>б)</a:t>
            </a:r>
            <a:r>
              <a:rPr lang="ru-RU" sz="1300" b="1" spc="-30" dirty="0" smtClean="0">
                <a:latin typeface="Book Antiqua" pitchFamily="18" charset="0"/>
              </a:rPr>
              <a:t> заявление рассматривается руководителем (заместителем руководителя) контрольного (надзорного) органа, принявшего решение о присвоении объекту контроля категории риска; </a:t>
            </a:r>
          </a:p>
          <a:p>
            <a:pPr algn="just"/>
            <a:r>
              <a:rPr lang="ru-RU" sz="1300" b="1" spc="-30" dirty="0" smtClean="0">
                <a:solidFill>
                  <a:srgbClr val="FFFF00"/>
                </a:solidFill>
                <a:latin typeface="Book Antiqua" pitchFamily="18" charset="0"/>
              </a:rPr>
              <a:t>в)</a:t>
            </a:r>
            <a:r>
              <a:rPr lang="ru-RU" sz="1300" b="1" spc="-30" dirty="0" smtClean="0">
                <a:latin typeface="Book Antiqua" pitchFamily="18" charset="0"/>
              </a:rPr>
              <a:t> срок рассмотрения заявления не может превышать 5 рабочих дней со дня регистрации.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95536" y="1916832"/>
            <a:ext cx="288032" cy="792088"/>
          </a:xfrm>
          <a:prstGeom prst="downArrow">
            <a:avLst/>
          </a:prstGeom>
          <a:gradFill flip="none" rotWithShape="1">
            <a:gsLst>
              <a:gs pos="0">
                <a:srgbClr val="0064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95536" y="3356992"/>
            <a:ext cx="288032" cy="792088"/>
          </a:xfrm>
          <a:prstGeom prst="upArrow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1879"/>
            <a:ext cx="865896" cy="936104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558" t="4144" r="680" b="4286"/>
          <a:stretch>
            <a:fillRect/>
          </a:stretch>
        </p:blipFill>
        <p:spPr bwMode="auto">
          <a:xfrm>
            <a:off x="179513" y="1628800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77768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Единый реестр контрольных (надзорных) мероприятий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16832"/>
            <a:ext cx="8496944" cy="2133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Федеральная служба по гидрометеорологии и мониторингу окружающей среды (Росгидромет )</a:t>
            </a:r>
            <a:endParaRPr lang="ru-RU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Почтовый адрес: </a:t>
            </a:r>
            <a:r>
              <a:rPr lang="ru-RU" dirty="0" err="1" smtClean="0">
                <a:latin typeface="Book Antiqua" pitchFamily="18" charset="0"/>
              </a:rPr>
              <a:t>Нововаганьковский</a:t>
            </a:r>
            <a:r>
              <a:rPr lang="ru-RU" dirty="0" smtClean="0">
                <a:latin typeface="Book Antiqua" pitchFamily="18" charset="0"/>
              </a:rPr>
              <a:t> пер., д. 12 Москва, ГСП-3, 125993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Официальный сайт: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  <a:hlinkClick r:id="rId2"/>
              </a:rPr>
              <a:t>https://www.meteorf.gov.ru</a:t>
            </a:r>
            <a:r>
              <a:rPr lang="ru-RU" b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Электронная почта: </a:t>
            </a:r>
            <a:r>
              <a:rPr lang="ru-RU" b="1" dirty="0" err="1" smtClean="0">
                <a:latin typeface="Book Antiqua" pitchFamily="18" charset="0"/>
                <a:hlinkClick r:id="rId3"/>
              </a:rPr>
              <a:t>roshydromet@meteorf.ru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Телефон: </a:t>
            </a:r>
            <a:r>
              <a:rPr lang="ru-RU" dirty="0" smtClean="0">
                <a:latin typeface="Book Antiqua" pitchFamily="18" charset="0"/>
              </a:rPr>
              <a:t>+7 (499) 795-21-14, +7 (499) 252-14-86  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509120"/>
            <a:ext cx="8496944" cy="1579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Департамент Росгидромета по ЦФО</a:t>
            </a:r>
            <a:endParaRPr lang="ru-RU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Почтовый адрес: </a:t>
            </a:r>
            <a:r>
              <a:rPr lang="ru-RU" dirty="0" smtClean="0">
                <a:latin typeface="Book Antiqua" pitchFamily="18" charset="0"/>
              </a:rPr>
              <a:t>ул. Глебовская, д. 20Б, г. Москва, 107258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Официальный сайт: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  <a:hlinkClick r:id="rId4"/>
              </a:rPr>
              <a:t>http://www.cfo.meteorf.ru</a:t>
            </a:r>
            <a:r>
              <a:rPr lang="ru-RU" b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Электронная почта: </a:t>
            </a:r>
            <a:r>
              <a:rPr lang="ru-RU" b="1" dirty="0" err="1" smtClean="0">
                <a:latin typeface="Book Antiqua" pitchFamily="18" charset="0"/>
                <a:hlinkClick r:id="rId5"/>
              </a:rPr>
              <a:t>depcfo@meteorf.ru</a:t>
            </a:r>
            <a:r>
              <a:rPr lang="ru-RU" b="1" dirty="0" smtClean="0">
                <a:latin typeface="Book Antiqua" pitchFamily="18" charset="0"/>
              </a:rPr>
              <a:t>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latin typeface="Book Antiqua" pitchFamily="18" charset="0"/>
              </a:rPr>
              <a:t>Телефон: </a:t>
            </a:r>
            <a:r>
              <a:rPr lang="ru-RU" dirty="0" smtClean="0">
                <a:latin typeface="Book Antiqua" pitchFamily="18" charset="0"/>
              </a:rPr>
              <a:t>+7 (495) 530-20-20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60648"/>
            <a:ext cx="865896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5583024" cy="44163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0112" y="2348880"/>
            <a:ext cx="3347864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Департамент является территориальным органом Росгидромета в Центральном федеральном округе, уполномоченным на осуществление контроля (надзора) за соблюдением лицензиатами обязательных требований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484784"/>
            <a:ext cx="8640960" cy="172819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Федеральный закон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«О государственном контроле (надзоре) и муниципальном контроле в Российской Федерации» от 31.07.2020 № 248-ФЗ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1520" y="3429000"/>
            <a:ext cx="4032448" cy="91440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 Antiqua" pitchFamily="18" charset="0"/>
              </a:rPr>
              <a:t>Контрольные (надзорные) мероприятия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Глава 12 № 248-ФЗ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51520" y="5085184"/>
            <a:ext cx="4032448" cy="1296144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-30" dirty="0" smtClean="0">
                <a:solidFill>
                  <a:schemeClr val="tx1"/>
                </a:solidFill>
                <a:latin typeface="Book Antiqua" pitchFamily="18" charset="0"/>
              </a:rPr>
              <a:t>Внеплановые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 в 2024 году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-30" dirty="0" smtClean="0">
                <a:solidFill>
                  <a:schemeClr val="tx1"/>
                </a:solidFill>
                <a:latin typeface="Book Antiqua" pitchFamily="18" charset="0"/>
              </a:rPr>
              <a:t>по сокращенному числу оснований,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-30" dirty="0" smtClean="0">
                <a:solidFill>
                  <a:schemeClr val="tx1"/>
                </a:solidFill>
                <a:latin typeface="Book Antiqua" pitchFamily="18" charset="0"/>
              </a:rPr>
              <a:t>п. 3 </a:t>
            </a:r>
            <a:r>
              <a:rPr lang="ru-RU" sz="1400" b="1" spc="-30" dirty="0" err="1" smtClean="0">
                <a:solidFill>
                  <a:schemeClr val="tx1"/>
                </a:solidFill>
                <a:latin typeface="Book Antiqua" pitchFamily="18" charset="0"/>
              </a:rPr>
              <a:t>ПП</a:t>
            </a:r>
            <a:r>
              <a:rPr lang="ru-RU" sz="1400" b="1" spc="-30" dirty="0" smtClean="0">
                <a:solidFill>
                  <a:schemeClr val="tx1"/>
                </a:solidFill>
                <a:latin typeface="Book Antiqua" pitchFamily="18" charset="0"/>
              </a:rPr>
              <a:t> РФ № 336: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Book Antiqua" pitchFamily="18" charset="0"/>
              </a:rPr>
              <a:t>- при непосредственной угрозе причинения вреда жизни и здоровью граждан,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Book Antiqua" pitchFamily="18" charset="0"/>
              </a:rPr>
              <a:t>-   при выявлении </a:t>
            </a:r>
            <a:r>
              <a:rPr lang="ru-RU" sz="13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индикаторов риска </a:t>
            </a:r>
            <a:r>
              <a:rPr lang="ru-RU" sz="1100" dirty="0" smtClean="0">
                <a:latin typeface="Book Antiqua" pitchFamily="18" charset="0"/>
              </a:rPr>
              <a:t>и др</a:t>
            </a:r>
            <a:r>
              <a:rPr lang="ru-RU" sz="1000" dirty="0" smtClean="0">
                <a:latin typeface="Book Antiqua" pitchFamily="18" charset="0"/>
              </a:rPr>
              <a:t>.</a:t>
            </a:r>
            <a:endParaRPr lang="en-US" sz="1400" b="1" spc="-3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716016" y="3429000"/>
            <a:ext cx="4032448" cy="936104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algn="ctr"/>
            <a:r>
              <a:rPr lang="ru-RU" b="1" dirty="0" smtClean="0">
                <a:latin typeface="Book Antiqua" pitchFamily="18" charset="0"/>
              </a:rPr>
              <a:t>Профилактические мероприятия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Глава 10 № 248-ФЗ</a:t>
            </a:r>
            <a:endParaRPr lang="ru-RU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716016" y="4509120"/>
            <a:ext cx="4032448" cy="1872208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0" b="1" dirty="0" smtClean="0">
              <a:solidFill>
                <a:srgbClr val="006400"/>
              </a:solidFill>
              <a:latin typeface="Book Antiqua" pitchFamily="18" charset="0"/>
            </a:endParaRPr>
          </a:p>
          <a:p>
            <a:pPr algn="ctr"/>
            <a:r>
              <a:rPr lang="ru-RU" sz="1550" b="1" dirty="0" smtClean="0">
                <a:solidFill>
                  <a:srgbClr val="006400"/>
                </a:solidFill>
                <a:latin typeface="Book Antiqua" pitchFamily="18" charset="0"/>
              </a:rPr>
              <a:t>Проводятся</a:t>
            </a:r>
          </a:p>
          <a:p>
            <a:pPr algn="ctr"/>
            <a:r>
              <a:rPr lang="ru-RU" sz="1550" b="1" dirty="0" smtClean="0">
                <a:latin typeface="Book Antiqua" pitchFamily="18" charset="0"/>
              </a:rPr>
              <a:t>Постановление Правительства РФ от 16.11.2020 № 1845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Book Antiqua" pitchFamily="18" charset="0"/>
              </a:rPr>
              <a:t>Программа профилактических мероприятий на 2024 год 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Book Antiqua" pitchFamily="18" charset="0"/>
              </a:rPr>
              <a:t>(приказ Росгидромета от 15.12.2023 № 602)</a:t>
            </a:r>
            <a:endParaRPr lang="ru-RU" sz="1550" b="1" dirty="0" smtClean="0">
              <a:latin typeface="Book Antiqua" pitchFamily="18" charset="0"/>
            </a:endParaRPr>
          </a:p>
          <a:p>
            <a:pPr algn="ctr"/>
            <a:endParaRPr lang="ru-RU" sz="1550" b="1" dirty="0" smtClean="0"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475656" y="6381328"/>
            <a:ext cx="1296144" cy="2880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51520" y="4437112"/>
            <a:ext cx="4032448" cy="56768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Плановые </a:t>
            </a: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</a:rPr>
              <a:t>не проводятся до 2030 года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 Antiqua" pitchFamily="18" charset="0"/>
              </a:rPr>
              <a:t>(</a:t>
            </a:r>
            <a:r>
              <a:rPr lang="ru-RU" sz="1400" b="1" dirty="0" err="1" smtClean="0">
                <a:latin typeface="Book Antiqua" pitchFamily="18" charset="0"/>
              </a:rPr>
              <a:t>ПП</a:t>
            </a:r>
            <a:r>
              <a:rPr lang="ru-RU" sz="1400" b="1" dirty="0" smtClean="0">
                <a:latin typeface="Book Antiqua" pitchFamily="18" charset="0"/>
              </a:rPr>
              <a:t> РФ от </a:t>
            </a:r>
            <a:r>
              <a:rPr lang="en-US" sz="1400" b="1" dirty="0" smtClean="0">
                <a:latin typeface="Book Antiqua" pitchFamily="18" charset="0"/>
              </a:rPr>
              <a:t>10.03.2022 N 336</a:t>
            </a:r>
            <a:r>
              <a:rPr lang="ru-RU" sz="1400" b="1" dirty="0" smtClean="0">
                <a:latin typeface="Book Antiqua" pitchFamily="18" charset="0"/>
              </a:rPr>
              <a:t>, </a:t>
            </a:r>
            <a:r>
              <a:rPr lang="ru-RU" sz="1400" b="1" spc="-30" dirty="0" smtClean="0">
                <a:latin typeface="Book Antiqua" pitchFamily="18" charset="0"/>
              </a:rPr>
              <a:t>п. 11 (3))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pc="-3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475656" y="116632"/>
            <a:ext cx="1296144" cy="100811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268760"/>
            <a:ext cx="4032448" cy="639688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Минприроды России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06.10.2023 N 653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51520" y="1988840"/>
            <a:ext cx="8640960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"Об утверждении перечня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индикаторов риска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нарушения обязательных требований, используемых при  осуществлении федерального государственного лицензионного контроля (надзора) за деятельностью в области гидрометеорологии и смежных с ней областях (за исключением указанной деятельности, осуществляемой в ходе инженерных изысканий, выполняемых для подготовки проектной документации, строительства, реконструкции объектов капитального строительства)"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627784" y="2780928"/>
            <a:ext cx="4032448" cy="36004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индикатора</a:t>
            </a:r>
            <a:endParaRPr lang="ru-RU" sz="1600" b="0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843808" y="3140968"/>
            <a:ext cx="504056" cy="3600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12160" y="3140968"/>
            <a:ext cx="504056" cy="3600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3528" y="3573016"/>
            <a:ext cx="4104456" cy="2970044"/>
          </a:xfrm>
          <a:prstGeom prst="rect">
            <a:avLst/>
          </a:prstGeom>
          <a:solidFill>
            <a:srgbClr val="C2D5FA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Поступление в Росгидромет заявления о предоставлении лицензии (о внесении изменений в реестр лицензий) на осуществление ДОГ и СО от соискателя лицензии (лицензиата),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объекты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(здания, и (или) помещения, и (или) сооружения, не являющиеся объектами жилого назначения, и (или) земельные участки, и (или) части акватории водного объекта) которого, используемые для осуществления ДОГ и СО, 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принадлежат на праве собственности или ином законном основании иному лицензиату </a:t>
            </a: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отсутствия в лицензирующем органе направленного таким лицензиатом заявления о внесении изменений в реестр лицензий на осуществление ДОГ и СО в связи с прекращением ДОГ и СО в одном месте или нескольких местах ее осуществления с указанием в нем на данное место осуществления ДОГ и СО либо заявления о прекращении ДОГ и СО.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3573016"/>
            <a:ext cx="3996952" cy="2970044"/>
          </a:xfrm>
          <a:prstGeom prst="rect">
            <a:avLst/>
          </a:prstGeom>
          <a:solidFill>
            <a:srgbClr val="C2D5FA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же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отношении технических средств и оборудования для выполнения работ (оказания услуг) </a:t>
            </a: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том же условии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 указанием в заявлении иного лицензиата на место осуществления деятельности в области гидрометеорологии и смежных с ней областях, в котором расположены данные технические средства и оборудование</a:t>
            </a:r>
          </a:p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pPr algn="ctr"/>
            <a:r>
              <a:rPr lang="ru-RU" sz="1100" b="1" dirty="0" smtClean="0"/>
              <a:t/>
            </a:r>
            <a:br>
              <a:rPr lang="ru-RU" sz="1100" b="1" dirty="0" smtClean="0"/>
            </a:br>
            <a:endParaRPr lang="ru-RU" sz="11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260648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89" y="390636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51520" y="1628800"/>
            <a:ext cx="3024336" cy="1944216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Стимулирование добросовестного соблюдения обязательных требований всеми контролируемыми лицами</a:t>
            </a:r>
            <a:endParaRPr lang="ru-RU" sz="1600" dirty="0" smtClean="0">
              <a:latin typeface="Book Antiqua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868144" y="1700808"/>
            <a:ext cx="3024336" cy="201622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Создание условий для доведения обязательных требований до контролируемых лиц, повышение информированности о способах их соблюдения</a:t>
            </a:r>
            <a:endParaRPr lang="ru-RU" sz="1600" dirty="0" smtClean="0">
              <a:latin typeface="Book Antiqua" pitchFamily="18" charset="0"/>
            </a:endParaRPr>
          </a:p>
          <a:p>
            <a:pPr algn="ctr"/>
            <a:endParaRPr lang="ru-RU" b="1" dirty="0" smtClean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835696" y="4581128"/>
            <a:ext cx="5616624" cy="16561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</a:t>
            </a:r>
            <a:r>
              <a:rPr lang="ru-RU" sz="1600" b="1" dirty="0" smtClean="0"/>
              <a:t>м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3597823">
            <a:off x="3433842" y="1688897"/>
            <a:ext cx="2931114" cy="2544102"/>
          </a:xfrm>
          <a:prstGeom prst="triangle">
            <a:avLst>
              <a:gd name="adj" fmla="val 5126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27089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профилактики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988840"/>
            <a:ext cx="820891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Информирование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924944"/>
            <a:ext cx="820891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861048"/>
            <a:ext cx="820891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Консультирование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797152"/>
            <a:ext cx="820891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Объявление предостережения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5733256"/>
            <a:ext cx="820891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Профилактический визит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119675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3117B"/>
                </a:solidFill>
                <a:latin typeface="Book Antiqua" pitchFamily="18" charset="0"/>
              </a:rPr>
              <a:t>Виды профилактических мероприятий</a:t>
            </a:r>
            <a:endParaRPr lang="ru-RU" sz="2400" b="1" dirty="0">
              <a:solidFill>
                <a:srgbClr val="03117B"/>
              </a:solidFill>
              <a:latin typeface="Book Antiqua" pitchFamily="18" charset="0"/>
            </a:endParaRPr>
          </a:p>
        </p:txBody>
      </p:sp>
      <p:pic>
        <p:nvPicPr>
          <p:cNvPr id="8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 Antiqua" pitchFamily="18" charset="0"/>
              </a:rPr>
              <a:t>Информирование.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r>
              <a:rPr lang="ru-RU" sz="1200" b="1" kern="0" spc="-30" dirty="0" smtClean="0">
                <a:latin typeface="Book Antiqua" pitchFamily="18" charset="0"/>
              </a:rPr>
              <a:t>Контрольные (надзорные) органы осуществляют информирование контролируемых лиц и иных заинтересованных лиц по вопросам соблюдения обязательных требований. Информирование осуществляется посредством размещения соответствующих сведений на официальном сайте контрольного (надзорного) органа в сети "Интернет", в средствах массовой информации, через личные кабинеты контролируемых лиц в государственных информационных системах (при их наличии) и в иных формах (ст. 46 № 248-ФЗ).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84784"/>
            <a:ext cx="8640960" cy="10801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FFFF00"/>
                </a:solidFill>
                <a:latin typeface="Book Antiqua" pitchFamily="18" charset="0"/>
              </a:rPr>
              <a:t>Обобщение правоприменительной практики. </a:t>
            </a:r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r>
              <a:rPr lang="ru-RU" sz="1200" b="1" kern="0" spc="20" dirty="0" smtClean="0">
                <a:latin typeface="Book Antiqua" pitchFamily="18" charset="0"/>
              </a:rPr>
              <a:t>Основные цели: обеспечение единообразных подходов к </a:t>
            </a:r>
            <a:r>
              <a:rPr lang="ru-RU" sz="1200" b="1" dirty="0" smtClean="0">
                <a:latin typeface="Book Antiqua" pitchFamily="18" charset="0"/>
              </a:rPr>
              <a:t>применению контрольным (надзорным) органом и его должностными лицами обязательных требований, законодательства Российской Федерации о государственном контроле (надзоре), муниципальном контроле; выявление типичных нарушений обязательных требований, причин, факторов и условий, способствующих возникновению указанных нарушений и др. (ст.  47 № 248-ФЗ).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365104"/>
            <a:ext cx="8640960" cy="12961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 Antiqua" pitchFamily="18" charset="0"/>
              </a:rPr>
              <a:t>Объявление предостережения. </a:t>
            </a:r>
            <a:r>
              <a:rPr lang="ru-RU" sz="1200" b="1" kern="0" spc="-30" dirty="0" smtClean="0">
                <a:latin typeface="Book Antiqua" pitchFamily="18" charset="0"/>
              </a:rPr>
              <a:t>В случае наличия у контрольного (надзорного) органа сведений о готовящихся нарушениях обязательных требований или признаках нарушений обязательных требований и (или) в случае отсутствия подтвержденных данных о том, что 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ценностям, контрольный (надзорный) орган объявляет контролируемому лицу предостережение о недопустимости нарушения обязательных требований и предлагает принять меры по обеспечению соблюдения обязательных требований (ст. 49 № 248-ФЗ).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708920"/>
            <a:ext cx="8640960" cy="15121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FFFF00"/>
                </a:solidFill>
                <a:latin typeface="Book Antiqua" pitchFamily="18" charset="0"/>
              </a:rPr>
              <a:t>Консультирование.</a:t>
            </a:r>
            <a:r>
              <a:rPr lang="ru-RU" sz="1200" dirty="0" smtClean="0">
                <a:solidFill>
                  <a:srgbClr val="BE0659"/>
                </a:solidFill>
                <a:latin typeface="Book Antiqua" pitchFamily="18" charset="0"/>
              </a:rPr>
              <a:t>  </a:t>
            </a:r>
            <a:r>
              <a:rPr lang="ru-RU" sz="1200" b="1" dirty="0" smtClean="0">
                <a:latin typeface="Book Antiqua" pitchFamily="18" charset="0"/>
              </a:rPr>
              <a:t>Консультирование осуществляется по вопросам организации и осуществления лицензионного контроля ( п. 37 Положения), в том числе: </a:t>
            </a:r>
          </a:p>
          <a:p>
            <a:r>
              <a:rPr lang="ru-RU" sz="1200" b="1" dirty="0" smtClean="0">
                <a:latin typeface="Book Antiqua" pitchFamily="18" charset="0"/>
              </a:rPr>
              <a:t>а) порядок отнесения объектов лицензионного контроля к категориям риска;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б) порядок проведения внеплановых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в) периодичность и порядок проведения 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г) состав и порядок осуществления профилактических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err="1" smtClean="0">
                <a:latin typeface="Book Antiqua" pitchFamily="18" charset="0"/>
              </a:rPr>
              <a:t>д</a:t>
            </a:r>
            <a:r>
              <a:rPr lang="ru-RU" sz="1200" b="1" dirty="0" smtClean="0">
                <a:latin typeface="Book Antiqua" pitchFamily="18" charset="0"/>
              </a:rPr>
              <a:t>) порядок обжалования решений лицензирующего органа, действий (бездействия) его должностных лиц. 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5805264"/>
            <a:ext cx="8640960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 smtClean="0">
              <a:solidFill>
                <a:srgbClr val="BE0659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latin typeface="Book Antiqua" pitchFamily="18" charset="0"/>
              </a:rPr>
              <a:t>Профилактический визит. </a:t>
            </a:r>
            <a:r>
              <a:rPr lang="ru-RU" sz="1200" b="1" kern="0" spc="-30" dirty="0" smtClean="0">
                <a:latin typeface="Book Antiqua" pitchFamily="18" charset="0"/>
              </a:rPr>
              <a:t>Проводится инспектором в форме профилактической беседы по месту осуществления деятельности контролируемого лица либо путем использования видео-конференц-связи (ст.  52 № 248-ФЗ, п. 39 Положения).</a:t>
            </a:r>
            <a:endParaRPr lang="ru-RU" sz="1200" kern="0" spc="-30" dirty="0" smtClean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Обязательный</a:t>
            </a:r>
            <a:r>
              <a:rPr lang="ru-RU" sz="2000" b="1" dirty="0" smtClean="0">
                <a:solidFill>
                  <a:srgbClr val="FF99FF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профилактический визит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788024" y="908720"/>
            <a:ext cx="4032448" cy="223224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Объектов лицензионного  контроля, отнесенных 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 категории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значительного</a:t>
            </a: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риска</a:t>
            </a:r>
            <a:endParaRPr lang="ru-RU" sz="16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95536" y="908720"/>
            <a:ext cx="4176464" cy="223224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Лицензиатов, приступающих к деятельности в области гидрометеорологии и смежных с ней областях,</a:t>
            </a:r>
            <a:endParaRPr lang="ru-RU" sz="16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не позднее чем в течение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1 года</a:t>
            </a: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с начала осуществления такой деятельности</a:t>
            </a:r>
            <a:endParaRPr lang="ru-RU" sz="16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284984"/>
            <a:ext cx="8064896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</a:rPr>
              <a:t>Не выдаются предписания об устранении нарушений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обязательных требований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077072"/>
            <a:ext cx="8064896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Book Antiqua" pitchFamily="18" charset="0"/>
              </a:rPr>
              <a:t>Разъяснения, полученные лицензиатом в ходе профилактического визита, носят рекомендательный характер</a:t>
            </a:r>
          </a:p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157192"/>
            <a:ext cx="8064896" cy="1440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Лицензиат вправе отказаться от проведения обязательного профилактического визита, уведомив об этом контролирующий орган в письменной форме на бумажном носителе либо в форме электронного документа, подписанного электронной подписью,</a:t>
            </a:r>
          </a:p>
          <a:p>
            <a:pPr algn="ctr"/>
            <a:r>
              <a:rPr lang="ru-RU" sz="1600" b="1" u="sng" dirty="0" smtClean="0">
                <a:latin typeface="Book Antiqua" pitchFamily="18" charset="0"/>
              </a:rPr>
              <a:t>не позднее чем за 3 рабочих дня до даты его проведения</a:t>
            </a:r>
            <a:endParaRPr lang="ru-RU" sz="1600" u="sng" dirty="0" smtClean="0">
              <a:latin typeface="Book Antiqu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267744" y="836712"/>
            <a:ext cx="576064" cy="432048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60232" y="836712"/>
            <a:ext cx="576064" cy="432048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5896" cy="936104"/>
          </a:xfrm>
          <a:prstGeom prst="rect">
            <a:avLst/>
          </a:prstGeom>
          <a:noFill/>
        </p:spPr>
      </p:pic>
      <p:sp>
        <p:nvSpPr>
          <p:cNvPr id="9" name="Пятиугольник 8"/>
          <p:cNvSpPr/>
          <p:nvPr/>
        </p:nvSpPr>
        <p:spPr>
          <a:xfrm>
            <a:off x="395536" y="2708920"/>
            <a:ext cx="856895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r>
              <a:rPr lang="ru-RU" sz="1400" b="1" dirty="0" smtClean="0">
                <a:latin typeface="Book Antiqua" pitchFamily="18" charset="0"/>
              </a:rPr>
              <a:t>об обязательных требованиях, предъявляемых к его деятельности либо к принадлежащим ему объектам контроля, их соответствии критериям риска</a:t>
            </a:r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95536" y="3501008"/>
            <a:ext cx="856895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Book Antiqua" pitchFamily="18" charset="0"/>
              </a:rPr>
              <a:t>основаниях и о рекомендуемых способах снижения категории риска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95536" y="4293096"/>
            <a:ext cx="856895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Book Antiqua" pitchFamily="18" charset="0"/>
              </a:rPr>
              <a:t> </a:t>
            </a:r>
          </a:p>
          <a:p>
            <a:r>
              <a:rPr lang="ru-RU" sz="1400" b="1" dirty="0" smtClean="0">
                <a:latin typeface="Book Antiqua" pitchFamily="18" charset="0"/>
              </a:rPr>
              <a:t>о видах, содержании и интенсивности контрольных (надзорных) мероприятий, проводимых в отношении объекта контроля исходя из его отнесения к соответствующей категории риска</a:t>
            </a:r>
            <a:endParaRPr lang="ru-RU" sz="14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95536" y="5085184"/>
            <a:ext cx="856895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Book Antiqua" pitchFamily="18" charset="0"/>
            </a:endParaRPr>
          </a:p>
          <a:p>
            <a:r>
              <a:rPr lang="ru-RU" sz="1400" b="1" dirty="0" smtClean="0">
                <a:latin typeface="Book Antiqua" pitchFamily="18" charset="0"/>
              </a:rPr>
              <a:t>об особенностях организации и осуществления лицензионного контроля, проводимого в отношении объекта контроля</a:t>
            </a:r>
            <a:endParaRPr lang="ru-RU" sz="1400" dirty="0" smtClean="0">
              <a:latin typeface="Book Antiqua" pitchFamily="18" charset="0"/>
            </a:endParaRPr>
          </a:p>
          <a:p>
            <a:endParaRPr lang="ru-RU" sz="14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395536" y="5877272"/>
            <a:ext cx="856895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</a:p>
          <a:p>
            <a:r>
              <a:rPr lang="ru-RU" sz="1400" b="1" dirty="0" smtClean="0">
                <a:latin typeface="Book Antiqua" pitchFamily="18" charset="0"/>
              </a:rPr>
              <a:t>о полномочиях: статьи 36, 50 № 248-ФЗ и статьи 37, 39, 40 Положения (постановление Правительства Российской Федерации № 1845)</a:t>
            </a:r>
            <a:endParaRPr lang="ru-RU" sz="14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755576" y="1340768"/>
            <a:ext cx="7776864" cy="93610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Цель профилактического визита – информирование лицензиата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6449</TotalTime>
  <Words>2318</Words>
  <Application>Microsoft Office PowerPoint</Application>
  <PresentationFormat>Экран (4:3)</PresentationFormat>
  <Paragraphs>221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Профилактика рисков причинения вреда (ущерба) охраняемым законом ценностям   Профилактический визит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</dc:creator>
  <cp:lastModifiedBy>Скворцов</cp:lastModifiedBy>
  <cp:revision>952</cp:revision>
  <cp:lastPrinted>2020-01-13T13:21:15Z</cp:lastPrinted>
  <dcterms:created xsi:type="dcterms:W3CDTF">2016-01-20T11:20:18Z</dcterms:created>
  <dcterms:modified xsi:type="dcterms:W3CDTF">2024-01-19T09:25:00Z</dcterms:modified>
</cp:coreProperties>
</file>