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325" r:id="rId3"/>
    <p:sldId id="326" r:id="rId4"/>
    <p:sldId id="330" r:id="rId5"/>
    <p:sldId id="266" r:id="rId6"/>
    <p:sldId id="318" r:id="rId7"/>
    <p:sldId id="317" r:id="rId8"/>
    <p:sldId id="333" r:id="rId9"/>
    <p:sldId id="310" r:id="rId10"/>
    <p:sldId id="263" r:id="rId11"/>
    <p:sldId id="331" r:id="rId12"/>
    <p:sldId id="332" r:id="rId13"/>
    <p:sldId id="319" r:id="rId14"/>
    <p:sldId id="320" r:id="rId15"/>
    <p:sldId id="324" r:id="rId16"/>
    <p:sldId id="329" r:id="rId17"/>
    <p:sldId id="268" r:id="rId18"/>
    <p:sldId id="322" r:id="rId19"/>
    <p:sldId id="327" r:id="rId20"/>
    <p:sldId id="311" r:id="rId21"/>
    <p:sldId id="323" r:id="rId22"/>
    <p:sldId id="321" r:id="rId23"/>
  </p:sldIdLst>
  <p:sldSz cx="9144000" cy="6858000" type="screen4x3"/>
  <p:notesSz cx="9926638" cy="6797675"/>
  <p:defaultTextStyle>
    <a:defPPr>
      <a:defRPr lang="ru-RU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48FC4"/>
    <a:srgbClr val="891518"/>
    <a:srgbClr val="204D84"/>
    <a:srgbClr val="FFFFFF"/>
    <a:srgbClr val="E8F4F8"/>
    <a:srgbClr val="287C4A"/>
    <a:srgbClr val="6D3E21"/>
    <a:srgbClr val="E8F6FE"/>
    <a:srgbClr val="CFEBF1"/>
    <a:srgbClr val="D6EFF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8600" autoAdjust="0"/>
  </p:normalViewPr>
  <p:slideViewPr>
    <p:cSldViewPr>
      <p:cViewPr>
        <p:scale>
          <a:sx n="120" d="100"/>
          <a:sy n="120" d="100"/>
        </p:scale>
        <p:origin x="-129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A3D68-D149-4EDF-9E69-16DDEC38F8C8}" type="doc">
      <dgm:prSet loTypeId="urn:microsoft.com/office/officeart/2005/8/layout/vList6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29A40B5-DF01-4893-A098-4BFA0E1D01B3}">
      <dgm:prSet phldrT="[Текст]" custT="1"/>
      <dgm:spPr>
        <a:solidFill>
          <a:srgbClr val="002060"/>
        </a:solidFill>
      </dgm:spPr>
      <dgm:t>
        <a:bodyPr>
          <a:sp3d extrusionH="57150">
            <a:bevelT w="38100" h="38100"/>
          </a:sp3d>
        </a:bodyPr>
        <a:lstStyle/>
        <a:p>
          <a:r>
            <a:rPr lang="ru-RU" sz="2800" b="1" dirty="0" smtClean="0">
              <a:latin typeface="Book Antiqua" pitchFamily="18" charset="0"/>
            </a:rPr>
            <a:t>Значительный риск</a:t>
          </a:r>
        </a:p>
      </dgm:t>
    </dgm:pt>
    <dgm:pt modelId="{488D6639-224D-46F8-A8FE-B8064CBCEDB6}" type="parTrans" cxnId="{638E772C-3B40-46C9-A21A-8DE0E7853216}">
      <dgm:prSet/>
      <dgm:spPr/>
      <dgm:t>
        <a:bodyPr/>
        <a:lstStyle/>
        <a:p>
          <a:endParaRPr lang="ru-RU"/>
        </a:p>
      </dgm:t>
    </dgm:pt>
    <dgm:pt modelId="{344D87E0-2937-452D-98B5-3BC8FDBE3B7A}" type="sibTrans" cxnId="{638E772C-3B40-46C9-A21A-8DE0E7853216}">
      <dgm:prSet/>
      <dgm:spPr/>
      <dgm:t>
        <a:bodyPr/>
        <a:lstStyle/>
        <a:p>
          <a:endParaRPr lang="ru-RU"/>
        </a:p>
      </dgm:t>
    </dgm:pt>
    <dgm:pt modelId="{DA7FA188-6A79-44B6-9717-08BE46BCAF17}">
      <dgm:prSet phldrT="[Текст]" custT="1"/>
      <dgm:spPr/>
      <dgm:t>
        <a:bodyPr>
          <a:sp3d extrusionH="57150">
            <a:bevelT w="38100" h="38100"/>
          </a:sp3d>
        </a:bodyPr>
        <a:lstStyle/>
        <a:p>
          <a:r>
            <a:rPr lang="ru-RU" sz="2800" b="1" dirty="0" smtClean="0">
              <a:latin typeface="Book Antiqua" pitchFamily="18" charset="0"/>
            </a:rPr>
            <a:t>Средний </a:t>
          </a:r>
        </a:p>
        <a:p>
          <a:r>
            <a:rPr lang="ru-RU" sz="2800" b="1" dirty="0" smtClean="0">
              <a:latin typeface="Book Antiqua" pitchFamily="18" charset="0"/>
            </a:rPr>
            <a:t>риск</a:t>
          </a:r>
          <a:endParaRPr lang="ru-RU" sz="2800" b="1" dirty="0">
            <a:latin typeface="Book Antiqua" pitchFamily="18" charset="0"/>
          </a:endParaRPr>
        </a:p>
      </dgm:t>
    </dgm:pt>
    <dgm:pt modelId="{6454C4D4-8C36-4A4E-BDC6-961E32EAD7DD}" type="parTrans" cxnId="{5D562262-5E7F-4FC9-A934-D1514DAFF034}">
      <dgm:prSet/>
      <dgm:spPr/>
      <dgm:t>
        <a:bodyPr/>
        <a:lstStyle/>
        <a:p>
          <a:endParaRPr lang="ru-RU"/>
        </a:p>
      </dgm:t>
    </dgm:pt>
    <dgm:pt modelId="{DDA3050D-3024-4873-9519-1ADE30DB8498}" type="sibTrans" cxnId="{5D562262-5E7F-4FC9-A934-D1514DAFF034}">
      <dgm:prSet/>
      <dgm:spPr/>
      <dgm:t>
        <a:bodyPr/>
        <a:lstStyle/>
        <a:p>
          <a:endParaRPr lang="ru-RU"/>
        </a:p>
      </dgm:t>
    </dgm:pt>
    <dgm:pt modelId="{178418F2-FCF3-4003-B379-BB97EC91E4AA}">
      <dgm:prSet phldrT="[Текст]" custT="1"/>
      <dgm:spPr>
        <a:scene3d>
          <a:camera prst="orthographicFront"/>
          <a:lightRig rig="flat" dir="t"/>
        </a:scene3d>
        <a:sp3d z="-190500" extrusionH="12700" prstMaterial="plastic">
          <a:bevelT w="50800" h="50800" prst="angle"/>
        </a:sp3d>
      </dgm:spPr>
      <dgm:t>
        <a:bodyPr anchor="ctr"/>
        <a:lstStyle/>
        <a:p>
          <a:pPr algn="ctr"/>
          <a:endParaRPr lang="ru-RU" sz="3600" dirty="0" smtClean="0">
            <a:latin typeface="Book Antiqua" pitchFamily="18" charset="0"/>
          </a:endParaRPr>
        </a:p>
      </dgm:t>
    </dgm:pt>
    <dgm:pt modelId="{D569559A-1D2F-4E01-B86F-BBFD151E0A81}" type="parTrans" cxnId="{A24EA980-51AF-42B9-8A50-0ECCC3F07DA1}">
      <dgm:prSet/>
      <dgm:spPr/>
      <dgm:t>
        <a:bodyPr/>
        <a:lstStyle/>
        <a:p>
          <a:endParaRPr lang="ru-RU"/>
        </a:p>
      </dgm:t>
    </dgm:pt>
    <dgm:pt modelId="{BB95FE74-7EB2-4A6C-B7A2-22F7BF04F784}" type="sibTrans" cxnId="{A24EA980-51AF-42B9-8A50-0ECCC3F07DA1}">
      <dgm:prSet/>
      <dgm:spPr/>
      <dgm:t>
        <a:bodyPr/>
        <a:lstStyle/>
        <a:p>
          <a:endParaRPr lang="ru-RU"/>
        </a:p>
      </dgm:t>
    </dgm:pt>
    <dgm:pt modelId="{5851A23A-7CAE-4D18-858F-791E279992E1}">
      <dgm:prSet phldrT="[Текст]" custT="1"/>
      <dgm:spPr>
        <a:noFill/>
        <a:scene3d>
          <a:camera prst="orthographicFront"/>
          <a:lightRig rig="flat" dir="t"/>
        </a:scene3d>
        <a:sp3d z="-190500" extrusionH="12700" prstMaterial="plastic">
          <a:bevelT w="50800" h="50800" prst="angle"/>
        </a:sp3d>
      </dgm:spPr>
      <dgm:t>
        <a:bodyPr anchor="ctr"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r>
            <a:rPr lang="ru-RU" sz="3600" b="1" cap="none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rPr>
            <a:t>Не проводятся</a:t>
          </a:r>
        </a:p>
      </dgm:t>
    </dgm:pt>
    <dgm:pt modelId="{1470447A-E7FF-4846-BFBE-9573864D39A1}" type="parTrans" cxnId="{5F1D8CFA-5FC7-4A2C-8787-268745F77419}">
      <dgm:prSet/>
      <dgm:spPr/>
      <dgm:t>
        <a:bodyPr/>
        <a:lstStyle/>
        <a:p>
          <a:endParaRPr lang="ru-RU"/>
        </a:p>
      </dgm:t>
    </dgm:pt>
    <dgm:pt modelId="{55B849B7-BDC3-4C64-931E-688F148A3932}" type="sibTrans" cxnId="{5F1D8CFA-5FC7-4A2C-8787-268745F77419}">
      <dgm:prSet/>
      <dgm:spPr/>
      <dgm:t>
        <a:bodyPr/>
        <a:lstStyle/>
        <a:p>
          <a:endParaRPr lang="ru-RU"/>
        </a:p>
      </dgm:t>
    </dgm:pt>
    <dgm:pt modelId="{585CC149-FFE0-47FA-85D6-7B82E278A827}">
      <dgm:prSet phldrT="[Текст]" custT="1"/>
      <dgm:spPr>
        <a:scene3d>
          <a:camera prst="orthographicFront"/>
          <a:lightRig rig="flat" dir="t"/>
        </a:scene3d>
        <a:sp3d z="-190500" extrusionH="12700" prstMaterial="plastic">
          <a:bevelT w="50800" h="50800" prst="angle"/>
        </a:sp3d>
      </dgm:spPr>
      <dgm:t>
        <a:bodyPr anchor="ctr"/>
        <a:lstStyle/>
        <a:p>
          <a:pPr algn="ctr"/>
          <a:endParaRPr lang="ru-RU" sz="3600" dirty="0">
            <a:latin typeface="Book Antiqua" pitchFamily="18" charset="0"/>
          </a:endParaRPr>
        </a:p>
      </dgm:t>
    </dgm:pt>
    <dgm:pt modelId="{CBB4BA19-0F37-444A-B0EB-2B3FC5B85040}" type="parTrans" cxnId="{2D26ED1F-E319-4F9E-8A36-416F0AB48E99}">
      <dgm:prSet/>
      <dgm:spPr/>
      <dgm:t>
        <a:bodyPr/>
        <a:lstStyle/>
        <a:p>
          <a:endParaRPr lang="ru-RU"/>
        </a:p>
      </dgm:t>
    </dgm:pt>
    <dgm:pt modelId="{1A905EE4-5A51-49F2-A130-FD618B3635D7}" type="sibTrans" cxnId="{2D26ED1F-E319-4F9E-8A36-416F0AB48E99}">
      <dgm:prSet/>
      <dgm:spPr/>
      <dgm:t>
        <a:bodyPr/>
        <a:lstStyle/>
        <a:p>
          <a:endParaRPr lang="ru-RU"/>
        </a:p>
      </dgm:t>
    </dgm:pt>
    <dgm:pt modelId="{403626DF-A58E-436D-A92D-A1E625813806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>
          <a:sp3d extrusionH="57150">
            <a:bevelT w="38100" h="38100"/>
          </a:sp3d>
        </a:bodyPr>
        <a:lstStyle/>
        <a:p>
          <a:r>
            <a:rPr lang="ru-RU" sz="2800" b="1" dirty="0" smtClean="0">
              <a:latin typeface="Book Antiqua" pitchFamily="18" charset="0"/>
            </a:rPr>
            <a:t>Низкий </a:t>
          </a:r>
        </a:p>
        <a:p>
          <a:r>
            <a:rPr lang="ru-RU" sz="2800" b="1" dirty="0" smtClean="0">
              <a:latin typeface="Book Antiqua" pitchFamily="18" charset="0"/>
            </a:rPr>
            <a:t>риск</a:t>
          </a:r>
        </a:p>
      </dgm:t>
    </dgm:pt>
    <dgm:pt modelId="{6815ADB3-A220-408F-9116-4C28BA300B11}" type="sibTrans" cxnId="{339908E4-2E23-421E-8C34-BBF4B544FDFC}">
      <dgm:prSet/>
      <dgm:spPr/>
      <dgm:t>
        <a:bodyPr/>
        <a:lstStyle/>
        <a:p>
          <a:endParaRPr lang="ru-RU"/>
        </a:p>
      </dgm:t>
    </dgm:pt>
    <dgm:pt modelId="{A0982E14-40FB-498F-B7B8-FA6F9EBD4B68}" type="parTrans" cxnId="{339908E4-2E23-421E-8C34-BBF4B544FDFC}">
      <dgm:prSet/>
      <dgm:spPr/>
      <dgm:t>
        <a:bodyPr/>
        <a:lstStyle/>
        <a:p>
          <a:endParaRPr lang="ru-RU"/>
        </a:p>
      </dgm:t>
    </dgm:pt>
    <dgm:pt modelId="{82E6C6EE-0809-459B-9AB0-31B51E0F7EE6}" type="pres">
      <dgm:prSet presAssocID="{000A3D68-D149-4EDF-9E69-16DDEC38F8C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494AE6E-4B6E-461A-AED4-420EE6C0D1A5}" type="pres">
      <dgm:prSet presAssocID="{329A40B5-DF01-4893-A098-4BFA0E1D01B3}" presName="linNode" presStyleCnt="0"/>
      <dgm:spPr/>
      <dgm:t>
        <a:bodyPr/>
        <a:lstStyle/>
        <a:p>
          <a:endParaRPr lang="ru-RU"/>
        </a:p>
      </dgm:t>
    </dgm:pt>
    <dgm:pt modelId="{C185C7F2-AB34-40AB-9658-87F7D76AD901}" type="pres">
      <dgm:prSet presAssocID="{329A40B5-DF01-4893-A098-4BFA0E1D01B3}" presName="parentShp" presStyleLbl="node1" presStyleIdx="0" presStyleCnt="3" custLinFactNeighborX="-20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1AC59-117C-4060-8F78-84B5C6AAEC1E}" type="pres">
      <dgm:prSet presAssocID="{329A40B5-DF01-4893-A098-4BFA0E1D01B3}" presName="childShp" presStyleLbl="bgAccFollowNode1" presStyleIdx="0" presStyleCnt="3" custScaleX="75287" custLinFactNeighborX="-19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19E4D-C200-4D71-8B5A-0BFCEC14C1A5}" type="pres">
      <dgm:prSet presAssocID="{344D87E0-2937-452D-98B5-3BC8FDBE3B7A}" presName="spacing" presStyleCnt="0"/>
      <dgm:spPr/>
      <dgm:t>
        <a:bodyPr/>
        <a:lstStyle/>
        <a:p>
          <a:endParaRPr lang="ru-RU"/>
        </a:p>
      </dgm:t>
    </dgm:pt>
    <dgm:pt modelId="{20892874-2543-42D1-A34E-82ED30EF564F}" type="pres">
      <dgm:prSet presAssocID="{DA7FA188-6A79-44B6-9717-08BE46BCAF17}" presName="linNode" presStyleCnt="0"/>
      <dgm:spPr/>
      <dgm:t>
        <a:bodyPr/>
        <a:lstStyle/>
        <a:p>
          <a:endParaRPr lang="ru-RU"/>
        </a:p>
      </dgm:t>
    </dgm:pt>
    <dgm:pt modelId="{CC68C04B-D22F-4380-9551-EA488B085D3A}" type="pres">
      <dgm:prSet presAssocID="{DA7FA188-6A79-44B6-9717-08BE46BCAF17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29C25-8E33-47FF-B703-033284CC327E}" type="pres">
      <dgm:prSet presAssocID="{DA7FA188-6A79-44B6-9717-08BE46BCAF17}" presName="childShp" presStyleLbl="bgAccFollowNode1" presStyleIdx="1" presStyleCnt="3" custLinFactNeighborX="1293" custLinFactNeighborY="-2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B4CFD-E9B3-47FA-8EF7-AB5148CEDCF8}" type="pres">
      <dgm:prSet presAssocID="{DDA3050D-3024-4873-9519-1ADE30DB8498}" presName="spacing" presStyleCnt="0"/>
      <dgm:spPr/>
      <dgm:t>
        <a:bodyPr/>
        <a:lstStyle/>
        <a:p>
          <a:endParaRPr lang="ru-RU"/>
        </a:p>
      </dgm:t>
    </dgm:pt>
    <dgm:pt modelId="{ABEB2B9A-9ACF-4ED4-8F70-342F2CD3FD26}" type="pres">
      <dgm:prSet presAssocID="{403626DF-A58E-436D-A92D-A1E625813806}" presName="linNode" presStyleCnt="0"/>
      <dgm:spPr/>
      <dgm:t>
        <a:bodyPr/>
        <a:lstStyle/>
        <a:p>
          <a:endParaRPr lang="ru-RU"/>
        </a:p>
      </dgm:t>
    </dgm:pt>
    <dgm:pt modelId="{75149445-43EF-4F9B-8657-B5B80DB2D09A}" type="pres">
      <dgm:prSet presAssocID="{403626DF-A58E-436D-A92D-A1E625813806}" presName="parentShp" presStyleLbl="node1" presStyleIdx="2" presStyleCnt="3" custLinFactNeighborY="-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FBED1-598D-4D74-8773-A9830345AD25}" type="pres">
      <dgm:prSet presAssocID="{403626DF-A58E-436D-A92D-A1E625813806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1D8CFA-5FC7-4A2C-8787-268745F77419}" srcId="{403626DF-A58E-436D-A92D-A1E625813806}" destId="{5851A23A-7CAE-4D18-858F-791E279992E1}" srcOrd="0" destOrd="0" parTransId="{1470447A-E7FF-4846-BFBE-9573864D39A1}" sibTransId="{55B849B7-BDC3-4C64-931E-688F148A3932}"/>
    <dgm:cxn modelId="{8D8DF9B6-114D-440F-98B5-8F64869DF321}" type="presOf" srcId="{329A40B5-DF01-4893-A098-4BFA0E1D01B3}" destId="{C185C7F2-AB34-40AB-9658-87F7D76AD901}" srcOrd="0" destOrd="0" presId="urn:microsoft.com/office/officeart/2005/8/layout/vList6"/>
    <dgm:cxn modelId="{638E772C-3B40-46C9-A21A-8DE0E7853216}" srcId="{000A3D68-D149-4EDF-9E69-16DDEC38F8C8}" destId="{329A40B5-DF01-4893-A098-4BFA0E1D01B3}" srcOrd="0" destOrd="0" parTransId="{488D6639-224D-46F8-A8FE-B8064CBCEDB6}" sibTransId="{344D87E0-2937-452D-98B5-3BC8FDBE3B7A}"/>
    <dgm:cxn modelId="{94BCF659-474B-41B7-B6D4-DBA3BB390165}" type="presOf" srcId="{178418F2-FCF3-4003-B379-BB97EC91E4AA}" destId="{20829C25-8E33-47FF-B703-033284CC327E}" srcOrd="0" destOrd="0" presId="urn:microsoft.com/office/officeart/2005/8/layout/vList6"/>
    <dgm:cxn modelId="{A24EA980-51AF-42B9-8A50-0ECCC3F07DA1}" srcId="{DA7FA188-6A79-44B6-9717-08BE46BCAF17}" destId="{178418F2-FCF3-4003-B379-BB97EC91E4AA}" srcOrd="0" destOrd="0" parTransId="{D569559A-1D2F-4E01-B86F-BBFD151E0A81}" sibTransId="{BB95FE74-7EB2-4A6C-B7A2-22F7BF04F784}"/>
    <dgm:cxn modelId="{5D562262-5E7F-4FC9-A934-D1514DAFF034}" srcId="{000A3D68-D149-4EDF-9E69-16DDEC38F8C8}" destId="{DA7FA188-6A79-44B6-9717-08BE46BCAF17}" srcOrd="1" destOrd="0" parTransId="{6454C4D4-8C36-4A4E-BDC6-961E32EAD7DD}" sibTransId="{DDA3050D-3024-4873-9519-1ADE30DB8498}"/>
    <dgm:cxn modelId="{2D05C9F3-7F7D-4101-815A-AA89B029CE82}" type="presOf" srcId="{DA7FA188-6A79-44B6-9717-08BE46BCAF17}" destId="{CC68C04B-D22F-4380-9551-EA488B085D3A}" srcOrd="0" destOrd="0" presId="urn:microsoft.com/office/officeart/2005/8/layout/vList6"/>
    <dgm:cxn modelId="{06EFBDD9-E539-4903-BD18-25615236F647}" type="presOf" srcId="{000A3D68-D149-4EDF-9E69-16DDEC38F8C8}" destId="{82E6C6EE-0809-459B-9AB0-31B51E0F7EE6}" srcOrd="0" destOrd="0" presId="urn:microsoft.com/office/officeart/2005/8/layout/vList6"/>
    <dgm:cxn modelId="{8DBEBAF2-8476-47A9-A569-243ECB7579A6}" type="presOf" srcId="{5851A23A-7CAE-4D18-858F-791E279992E1}" destId="{4C6FBED1-598D-4D74-8773-A9830345AD25}" srcOrd="0" destOrd="0" presId="urn:microsoft.com/office/officeart/2005/8/layout/vList6"/>
    <dgm:cxn modelId="{339908E4-2E23-421E-8C34-BBF4B544FDFC}" srcId="{000A3D68-D149-4EDF-9E69-16DDEC38F8C8}" destId="{403626DF-A58E-436D-A92D-A1E625813806}" srcOrd="2" destOrd="0" parTransId="{A0982E14-40FB-498F-B7B8-FA6F9EBD4B68}" sibTransId="{6815ADB3-A220-408F-9116-4C28BA300B11}"/>
    <dgm:cxn modelId="{093CE588-7568-4540-AF37-5693156DFA97}" type="presOf" srcId="{585CC149-FFE0-47FA-85D6-7B82E278A827}" destId="{3311AC59-117C-4060-8F78-84B5C6AAEC1E}" srcOrd="0" destOrd="0" presId="urn:microsoft.com/office/officeart/2005/8/layout/vList6"/>
    <dgm:cxn modelId="{4C34D5F3-3D4C-4BDB-8C19-B015EAF969F0}" type="presOf" srcId="{403626DF-A58E-436D-A92D-A1E625813806}" destId="{75149445-43EF-4F9B-8657-B5B80DB2D09A}" srcOrd="0" destOrd="0" presId="urn:microsoft.com/office/officeart/2005/8/layout/vList6"/>
    <dgm:cxn modelId="{2D26ED1F-E319-4F9E-8A36-416F0AB48E99}" srcId="{329A40B5-DF01-4893-A098-4BFA0E1D01B3}" destId="{585CC149-FFE0-47FA-85D6-7B82E278A827}" srcOrd="0" destOrd="0" parTransId="{CBB4BA19-0F37-444A-B0EB-2B3FC5B85040}" sibTransId="{1A905EE4-5A51-49F2-A130-FD618B3635D7}"/>
    <dgm:cxn modelId="{4CE4C7F9-F768-4B10-A236-1B5C7B612081}" type="presParOf" srcId="{82E6C6EE-0809-459B-9AB0-31B51E0F7EE6}" destId="{8494AE6E-4B6E-461A-AED4-420EE6C0D1A5}" srcOrd="0" destOrd="0" presId="urn:microsoft.com/office/officeart/2005/8/layout/vList6"/>
    <dgm:cxn modelId="{100949B5-E8CF-4B34-BA0B-A3FB85A65C56}" type="presParOf" srcId="{8494AE6E-4B6E-461A-AED4-420EE6C0D1A5}" destId="{C185C7F2-AB34-40AB-9658-87F7D76AD901}" srcOrd="0" destOrd="0" presId="urn:microsoft.com/office/officeart/2005/8/layout/vList6"/>
    <dgm:cxn modelId="{E21ED959-B123-4149-86CD-50D1F61A7F35}" type="presParOf" srcId="{8494AE6E-4B6E-461A-AED4-420EE6C0D1A5}" destId="{3311AC59-117C-4060-8F78-84B5C6AAEC1E}" srcOrd="1" destOrd="0" presId="urn:microsoft.com/office/officeart/2005/8/layout/vList6"/>
    <dgm:cxn modelId="{87F1A71E-93E9-4BC2-8995-0BE034C88FDD}" type="presParOf" srcId="{82E6C6EE-0809-459B-9AB0-31B51E0F7EE6}" destId="{8EB19E4D-C200-4D71-8B5A-0BFCEC14C1A5}" srcOrd="1" destOrd="0" presId="urn:microsoft.com/office/officeart/2005/8/layout/vList6"/>
    <dgm:cxn modelId="{1988DF42-A5D4-448C-B681-82D0FDC65C9A}" type="presParOf" srcId="{82E6C6EE-0809-459B-9AB0-31B51E0F7EE6}" destId="{20892874-2543-42D1-A34E-82ED30EF564F}" srcOrd="2" destOrd="0" presId="urn:microsoft.com/office/officeart/2005/8/layout/vList6"/>
    <dgm:cxn modelId="{7C6A304E-7F2C-44F9-923F-61EF76196E35}" type="presParOf" srcId="{20892874-2543-42D1-A34E-82ED30EF564F}" destId="{CC68C04B-D22F-4380-9551-EA488B085D3A}" srcOrd="0" destOrd="0" presId="urn:microsoft.com/office/officeart/2005/8/layout/vList6"/>
    <dgm:cxn modelId="{57524515-0413-4450-933A-B1167C2327AC}" type="presParOf" srcId="{20892874-2543-42D1-A34E-82ED30EF564F}" destId="{20829C25-8E33-47FF-B703-033284CC327E}" srcOrd="1" destOrd="0" presId="urn:microsoft.com/office/officeart/2005/8/layout/vList6"/>
    <dgm:cxn modelId="{7F0A37B4-E4F3-46F9-9EEB-E80D8D925A55}" type="presParOf" srcId="{82E6C6EE-0809-459B-9AB0-31B51E0F7EE6}" destId="{BE3B4CFD-E9B3-47FA-8EF7-AB5148CEDCF8}" srcOrd="3" destOrd="0" presId="urn:microsoft.com/office/officeart/2005/8/layout/vList6"/>
    <dgm:cxn modelId="{148FC583-7345-4DD5-BFBA-59E0A7707D42}" type="presParOf" srcId="{82E6C6EE-0809-459B-9AB0-31B51E0F7EE6}" destId="{ABEB2B9A-9ACF-4ED4-8F70-342F2CD3FD26}" srcOrd="4" destOrd="0" presId="urn:microsoft.com/office/officeart/2005/8/layout/vList6"/>
    <dgm:cxn modelId="{C3ADBF5B-EFDD-41AE-896E-E17AE565B86A}" type="presParOf" srcId="{ABEB2B9A-9ACF-4ED4-8F70-342F2CD3FD26}" destId="{75149445-43EF-4F9B-8657-B5B80DB2D09A}" srcOrd="0" destOrd="0" presId="urn:microsoft.com/office/officeart/2005/8/layout/vList6"/>
    <dgm:cxn modelId="{61634675-2911-4930-816A-66E617B5FE91}" type="presParOf" srcId="{ABEB2B9A-9ACF-4ED4-8F70-342F2CD3FD26}" destId="{4C6FBED1-598D-4D74-8773-A9830345AD2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BE917-2E1E-4919-B0FA-2F87E9B105E5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7F62-8798-4A9C-908A-A25E6B518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7560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91E8A-6E0D-4145-AC44-EB2262E7B20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22A6B-97D9-4F89-A3D7-D88D67499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765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22A6B-97D9-4F89-A3D7-D88D67499D8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378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22A6B-97D9-4F89-A3D7-D88D67499D8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A96C650-B9D1-45D9-A297-7939734643D1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oshydromet@meteorf.ru" TargetMode="External"/><Relationship Id="rId2" Type="http://schemas.openxmlformats.org/officeDocument/2006/relationships/hyperlink" Target="https://www.meteorf.gov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mailto:depcfo@meteorf.ru" TargetMode="External"/><Relationship Id="rId4" Type="http://schemas.openxmlformats.org/officeDocument/2006/relationships/hyperlink" Target="http://www.cfo.meteorf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03648" y="373887"/>
            <a:ext cx="7128792" cy="70529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25392" rIns="0" bIns="6348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 pitchFamily="34" charset="0"/>
              </a:rPr>
              <a:t>Федеральная служба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 pitchFamily="34" charset="0"/>
              </a:rPr>
              <a:t> по гидрометеорологии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 pitchFamily="34" charset="0"/>
              </a:rPr>
              <a:t>мониторингу окружающей среды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  <a:cs typeface="Arial" pitchFamily="34" charset="0"/>
            </a:endParaRPr>
          </a:p>
        </p:txBody>
      </p:sp>
      <p:pic>
        <p:nvPicPr>
          <p:cNvPr id="9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230" y="373887"/>
            <a:ext cx="865896" cy="93610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920880" cy="381642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p3d extrusionH="57150">
              <a:bevelT w="38100" h="38100"/>
            </a:sp3d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ДЕПАРТАМЕНТ РОСГИДРОМЕТА ПО ЦФО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chemeClr val="bg1"/>
                </a:solidFill>
                <a:latin typeface="Book Antiqua" pitchFamily="18" charset="0"/>
              </a:rPr>
              <a:t>Профилактика рисков причинения вреда (ущерба) охраняемым законом ценностям </a:t>
            </a:r>
            <a:r>
              <a:rPr lang="ru-RU" sz="4000" b="1" dirty="0" smtClean="0">
                <a:latin typeface="Book Antiqua" pitchFamily="18" charset="0"/>
              </a:rPr>
              <a:t/>
            </a:r>
            <a:br>
              <a:rPr lang="ru-RU" sz="4000" b="1" dirty="0" smtClean="0">
                <a:latin typeface="Book Antiqua" pitchFamily="18" charset="0"/>
              </a:rPr>
            </a:br>
            <a:r>
              <a:rPr lang="ru-RU" sz="4000" dirty="0" smtClean="0">
                <a:latin typeface="Book Antiqua" pitchFamily="18" charset="0"/>
              </a:rPr>
              <a:t/>
            </a:r>
            <a:br>
              <a:rPr lang="ru-RU" sz="4000" dirty="0" smtClean="0">
                <a:latin typeface="Book Antiqua" pitchFamily="18" charset="0"/>
              </a:rPr>
            </a:br>
            <a:r>
              <a:rPr lang="ru-RU" sz="1800" b="1" dirty="0" smtClean="0">
                <a:solidFill>
                  <a:srgbClr val="891518"/>
                </a:solidFill>
                <a:latin typeface="Book Antiqua" pitchFamily="18" charset="0"/>
              </a:rPr>
              <a:t>Обязательный профилактический визит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4288" y="5445224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2025</a:t>
            </a:r>
            <a:r>
              <a:rPr lang="ru-RU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 </a:t>
            </a:r>
            <a:endParaRPr lang="ru-RU" sz="44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65896" cy="9361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44208" y="404664"/>
            <a:ext cx="2232248" cy="15121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Обязательный профилактический визит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1988840"/>
            <a:ext cx="1591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ст. 52.1 № 248-ФЗ</a:t>
            </a:r>
            <a:endParaRPr lang="ru-RU" sz="1400" b="1" dirty="0">
              <a:solidFill>
                <a:srgbClr val="8915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403648" y="620688"/>
            <a:ext cx="4392488" cy="2016224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/>
          </a:p>
          <a:p>
            <a:pPr>
              <a:buFontTx/>
              <a:buChar char="-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 учетом </a:t>
            </a:r>
            <a:r>
              <a:rPr lang="ru-RU" sz="1300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периодичности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проведения </a:t>
            </a:r>
          </a:p>
          <a:p>
            <a:pPr>
              <a:buFontTx/>
              <a:buChar char="-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обязательных профилактических мероприятий  исходя из </a:t>
            </a:r>
            <a:r>
              <a:rPr lang="ru-RU" sz="1300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категории риска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( уст. постановлением Правительства РФ и 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Положением о виде контроля)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По </a:t>
            </a:r>
            <a:r>
              <a:rPr lang="ru-RU" sz="1300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поручению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Президента Российской Федерации, Председателя Правительства РФ  или его заместителя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467544" y="2852936"/>
            <a:ext cx="978408" cy="144016"/>
          </a:xfrm>
          <a:prstGeom prst="rightArrow">
            <a:avLst/>
          </a:prstGeom>
          <a:solidFill>
            <a:srgbClr val="891518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9151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2" y="270892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Не предусматривает отказ контролируемого лица в его проведении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67544" y="3212976"/>
            <a:ext cx="978408" cy="144016"/>
          </a:xfrm>
          <a:prstGeom prst="rightArrow">
            <a:avLst/>
          </a:prstGeom>
          <a:solidFill>
            <a:srgbClr val="891518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9151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314096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 необходимости инспектор проводит КНД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44208" y="2492896"/>
            <a:ext cx="2232248" cy="15121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Осмотр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Истребование документов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Отбор проб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Инструментальное обследование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Испытание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Экспертизу</a:t>
            </a:r>
          </a:p>
          <a:p>
            <a:pPr algn="ctr"/>
            <a:endParaRPr lang="ru-RU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932040" y="3284984"/>
            <a:ext cx="1368152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трелка вправо 18"/>
          <p:cNvSpPr/>
          <p:nvPr/>
        </p:nvSpPr>
        <p:spPr>
          <a:xfrm>
            <a:off x="467544" y="3573016"/>
            <a:ext cx="978408" cy="144016"/>
          </a:xfrm>
          <a:prstGeom prst="rightArrow">
            <a:avLst/>
          </a:prstGeom>
          <a:solidFill>
            <a:srgbClr val="891518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91518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9672" y="350100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Срок проведения – не больше </a:t>
            </a:r>
            <a:r>
              <a:rPr lang="ru-RU" sz="12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10 рабочих дней</a:t>
            </a:r>
            <a:endParaRPr lang="ru-RU" sz="1200" b="1" dirty="0">
              <a:solidFill>
                <a:srgbClr val="8915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67544" y="3933056"/>
            <a:ext cx="978408" cy="144016"/>
          </a:xfrm>
          <a:prstGeom prst="rightArrow">
            <a:avLst/>
          </a:prstGeom>
          <a:solidFill>
            <a:srgbClr val="891518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91518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9672" y="3789040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 окончании – </a:t>
            </a:r>
            <a:r>
              <a:rPr lang="ru-RU" sz="12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Акт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 проведении ОПВ или </a:t>
            </a:r>
            <a:r>
              <a:rPr lang="ru-RU" sz="12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Акт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о невозможности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проведения ОПВ  (в т.ч. – в случае уклонения контролируемого лица)</a:t>
            </a:r>
            <a:endParaRPr lang="ru-RU" sz="1200" b="1" dirty="0">
              <a:solidFill>
                <a:srgbClr val="8915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67544" y="4365104"/>
            <a:ext cx="978408" cy="144016"/>
          </a:xfrm>
          <a:prstGeom prst="rightArrow">
            <a:avLst/>
          </a:prstGeom>
          <a:solidFill>
            <a:srgbClr val="891518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91518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9672" y="422108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случае невозможности проведения визита КНО вправе не позднее 3 месяцев принять решение о </a:t>
            </a:r>
            <a:r>
              <a:rPr lang="ru-RU" sz="12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повторном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проведении ОПВ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467544" y="4797152"/>
            <a:ext cx="978408" cy="144016"/>
          </a:xfrm>
          <a:prstGeom prst="rightArrow">
            <a:avLst/>
          </a:prstGeom>
          <a:solidFill>
            <a:srgbClr val="891518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91518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19672" y="465313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ПРЕДПИСАНИЕ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об устранении выявленных нарушений, если они не устранены до окончания ОПВ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467544" y="5157192"/>
            <a:ext cx="978408" cy="144016"/>
          </a:xfrm>
          <a:prstGeom prst="rightArrow">
            <a:avLst/>
          </a:prstGeom>
          <a:solidFill>
            <a:srgbClr val="891518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91518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9672" y="508518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 итогам проведения профилактического визита объекту контроля может быть присвоена </a:t>
            </a:r>
            <a:r>
              <a:rPr lang="ru-RU" sz="12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публичная оценка уровня соблюдения обязательных требований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5-конечная звезда 30"/>
          <p:cNvSpPr/>
          <p:nvPr/>
        </p:nvSpPr>
        <p:spPr>
          <a:xfrm>
            <a:off x="7380312" y="5085184"/>
            <a:ext cx="432048" cy="36004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467544" y="5877272"/>
            <a:ext cx="978408" cy="288032"/>
          </a:xfrm>
          <a:prstGeom prst="rightArrow">
            <a:avLst/>
          </a:prstGeom>
          <a:solidFill>
            <a:srgbClr val="891518"/>
          </a:solidFill>
          <a:ln>
            <a:solidFill>
              <a:srgbClr val="89151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91518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619672" y="5589241"/>
            <a:ext cx="72008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 случае, если при проведении профилактического визита установлено, что объекты контроля представляют явную непосредственную </a:t>
            </a:r>
            <a:r>
              <a:rPr lang="ru-RU" sz="11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угрозу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причинения вреда (ущерба) охраняемым законом ценностям или такой вред (ущерб) причинен, инспектор незамедлительно направляет информацию об этом уполномоченному должностному лицу контрольного (надзорного) органа для принятия решения о проведении контрольных (надзорных) мероприятий </a:t>
            </a:r>
            <a:r>
              <a:rPr lang="ru-RU" sz="11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(внеплановой проверки)</a:t>
            </a:r>
            <a:endParaRPr lang="ru-RU" sz="1100" b="1" dirty="0">
              <a:solidFill>
                <a:srgbClr val="8915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Улыбающееся лицо 26"/>
          <p:cNvSpPr/>
          <p:nvPr/>
        </p:nvSpPr>
        <p:spPr>
          <a:xfrm>
            <a:off x="7884368" y="5085184"/>
            <a:ext cx="360040" cy="360040"/>
          </a:xfrm>
          <a:prstGeom prst="smileyFace">
            <a:avLst/>
          </a:prstGeom>
          <a:solidFill>
            <a:srgbClr val="00B0F0"/>
          </a:solidFill>
          <a:ln>
            <a:solidFill>
              <a:srgbClr val="204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Смирнов\Downloads\6ff5f64e7f881e333be8d4ef13158e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5013176"/>
            <a:ext cx="504056" cy="485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44208" y="338328"/>
            <a:ext cx="2242592" cy="15064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  <a:sp3d extrusionH="57150">
              <a:bevelT w="82550" h="38100" prst="coolSlant"/>
            </a:sp3d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Профилактический визит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инициативе контролируемого лица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65896" cy="9361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404664"/>
            <a:ext cx="129614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Условия: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980728"/>
            <a:ext cx="4032448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КЛ является субъектом малого предпринимательства</a:t>
            </a:r>
            <a:endParaRPr lang="ru-RU" sz="1300" dirty="0">
              <a:solidFill>
                <a:srgbClr val="8915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1412776"/>
            <a:ext cx="4032448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КЛ является социально-ориентированной некоммерческой организацией</a:t>
            </a:r>
            <a:endParaRPr lang="ru-RU" sz="1300" dirty="0">
              <a:solidFill>
                <a:srgbClr val="8915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1844824"/>
            <a:ext cx="4032448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КЛ является государственным или муниципальным учреждением</a:t>
            </a:r>
            <a:endParaRPr lang="ru-RU" sz="1300" dirty="0">
              <a:solidFill>
                <a:srgbClr val="8915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256" y="1988840"/>
            <a:ext cx="1636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ст. 52.2  № 248-ФЗ</a:t>
            </a:r>
            <a:endParaRPr lang="ru-RU" sz="1400" b="1" dirty="0">
              <a:solidFill>
                <a:srgbClr val="8915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492896"/>
            <a:ext cx="129614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691680" y="2420888"/>
            <a:ext cx="432048" cy="6480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67744" y="2492896"/>
            <a:ext cx="129614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Портал госуслуг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707904" y="2420888"/>
            <a:ext cx="432048" cy="6480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283968" y="2492896"/>
            <a:ext cx="129614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КНО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724128" y="2420888"/>
            <a:ext cx="432048" cy="6480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228184" y="2492896"/>
            <a:ext cx="2520280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8064388" y="2960948"/>
            <a:ext cx="432048" cy="6480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308304" y="3645024"/>
            <a:ext cx="1440160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Отказ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6408204" y="2960948"/>
            <a:ext cx="432048" cy="6480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092280" y="3068960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р.д.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83968" y="3645024"/>
            <a:ext cx="2808312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Проведение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10800000">
            <a:off x="3779912" y="3573016"/>
            <a:ext cx="432048" cy="6480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843808" y="3645024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 р.д.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1520" y="3573016"/>
            <a:ext cx="2592288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Согласование даты с КЛ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1295636" y="4041068"/>
            <a:ext cx="432048" cy="6480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4653136"/>
            <a:ext cx="6984776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 согласии КЛ инспектор проводит отбор проб, инструментальное обследование, испытание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5085184"/>
            <a:ext cx="6984776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Разъяснения и рекомендации носят для КЛ рекомендательный характер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5517232"/>
            <a:ext cx="6984776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Предписания об устранении нарушений не выдаются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5949280"/>
            <a:ext cx="6984776" cy="7200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Если установлено, что объекты контроля представляют </a:t>
            </a:r>
            <a:r>
              <a:rPr lang="ru-RU" sz="115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явную непосредственную угрозу </a:t>
            </a:r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причинения вреда (ущерба) охраняемым законом ценностям или такой </a:t>
            </a:r>
            <a:r>
              <a:rPr lang="ru-RU" sz="115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вред (ущерб) причинен,</a:t>
            </a:r>
          </a:p>
          <a:p>
            <a:pPr algn="ctr"/>
            <a:r>
              <a:rPr lang="ru-RU" sz="115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инспектор направляет информацию уполномоченному должностному лицу для принятия решения</a:t>
            </a:r>
          </a:p>
          <a:p>
            <a:pPr algn="ctr"/>
            <a:r>
              <a:rPr lang="ru-RU" sz="115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 проведении </a:t>
            </a:r>
            <a:r>
              <a:rPr lang="ru-RU" sz="11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внеплановой проверки</a:t>
            </a:r>
            <a:r>
              <a:rPr lang="ru-RU" sz="1150" dirty="0" smtClean="0"/>
              <a:t/>
            </a:r>
            <a:br>
              <a:rPr lang="ru-RU" sz="1150" dirty="0" smtClean="0"/>
            </a:br>
            <a:endParaRPr lang="ru-RU" sz="1150" b="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452320" y="4653136"/>
            <a:ext cx="1296144" cy="2016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КЛ вправе отозвать свое заявление за 5 дней до проведения ПВ</a:t>
            </a:r>
            <a:endParaRPr lang="ru-RU" sz="1600" b="1" dirty="0">
              <a:solidFill>
                <a:srgbClr val="89151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Цилиндр 39"/>
          <p:cNvSpPr/>
          <p:nvPr/>
        </p:nvSpPr>
        <p:spPr>
          <a:xfrm>
            <a:off x="7164288" y="5589240"/>
            <a:ext cx="1728192" cy="1080120"/>
          </a:xfrm>
          <a:prstGeom prst="ca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1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Признание незаконными действий ДЛ и принятие решения по существу</a:t>
            </a:r>
            <a:endParaRPr lang="ru-RU" sz="1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9" name="Цилиндр 38"/>
          <p:cNvSpPr/>
          <p:nvPr/>
        </p:nvSpPr>
        <p:spPr>
          <a:xfrm>
            <a:off x="7164288" y="4869160"/>
            <a:ext cx="1728192" cy="864096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Отмена решения КНО и принятие нового решения</a:t>
            </a:r>
            <a:endParaRPr lang="ru-RU" sz="1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8" name="Цилиндр 37"/>
          <p:cNvSpPr/>
          <p:nvPr/>
        </p:nvSpPr>
        <p:spPr>
          <a:xfrm>
            <a:off x="7164288" y="4221088"/>
            <a:ext cx="1728192" cy="720080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Отмена решения КНО</a:t>
            </a:r>
            <a:endParaRPr lang="ru-RU" sz="1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04664"/>
            <a:ext cx="5544616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indent="457200" algn="ctr"/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Досудебное обжалование</a:t>
            </a:r>
          </a:p>
        </p:txBody>
      </p:sp>
      <p:pic>
        <p:nvPicPr>
          <p:cNvPr id="7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65896" cy="93610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64288" y="1772816"/>
            <a:ext cx="1572247" cy="9337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Исключение: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граждане, не осуществляющие предпринимательскую деятельность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1052736"/>
            <a:ext cx="6984776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Судебное обжалование решений контрольного (надзорного) органа, действий (бездействия) его должностных лиц возможно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только после их досудебного обжалования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740352" y="404664"/>
            <a:ext cx="1080120" cy="360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Глава 9</a:t>
            </a:r>
          </a:p>
          <a:p>
            <a:pPr algn="ctr"/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№ 248-ФЗ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1772816"/>
            <a:ext cx="5760640" cy="2880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Подается контролируемым лицом в электронном виде через ЕПГУ</a:t>
            </a:r>
            <a:endParaRPr lang="ru-RU" sz="1000" b="1" dirty="0">
              <a:solidFill>
                <a:srgbClr val="8915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395536" y="1412776"/>
            <a:ext cx="648072" cy="2016224"/>
          </a:xfrm>
          <a:prstGeom prst="horizontalScroll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Ж</a:t>
            </a:r>
          </a:p>
          <a:p>
            <a:pPr algn="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А</a:t>
            </a:r>
          </a:p>
          <a:p>
            <a:pPr algn="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Л</a:t>
            </a:r>
          </a:p>
          <a:p>
            <a:pPr algn="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О</a:t>
            </a:r>
          </a:p>
          <a:p>
            <a:pPr algn="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Б</a:t>
            </a:r>
          </a:p>
          <a:p>
            <a:pPr algn="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А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2132856"/>
            <a:ext cx="5760640" cy="2880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На Департамент – начальнику Департамента (его заместителю) либо в Росгидромет, </a:t>
            </a:r>
          </a:p>
          <a:p>
            <a:pPr algn="ctr"/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на начальника Департамента – в Росгидромет</a:t>
            </a:r>
            <a:endParaRPr lang="ru-RU" sz="1000" b="1" dirty="0">
              <a:solidFill>
                <a:srgbClr val="8915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1115616" y="2636912"/>
            <a:ext cx="1152128" cy="864096"/>
          </a:xfrm>
          <a:prstGeom prst="downArrow">
            <a:avLst/>
          </a:prstGeom>
          <a:solidFill>
            <a:srgbClr val="8915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115616" y="292494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Объекты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67744" y="2492896"/>
            <a:ext cx="4752528" cy="3600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 smtClean="0"/>
          </a:p>
          <a:p>
            <a:r>
              <a:rPr lang="ru-RU" sz="1000" dirty="0" smtClean="0">
                <a:latin typeface="Book Antiqua" pitchFamily="18" charset="0"/>
              </a:rPr>
              <a:t>Решения о проведении контрольных (надзорных) мероприятий и обязательных профилактических визитов</a:t>
            </a:r>
          </a:p>
          <a:p>
            <a:pPr algn="ctr"/>
            <a:endParaRPr lang="ru-RU" sz="1000" b="1" dirty="0">
              <a:solidFill>
                <a:srgbClr val="8915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67744" y="2924944"/>
            <a:ext cx="4752528" cy="4320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 smtClean="0"/>
          </a:p>
          <a:p>
            <a:r>
              <a:rPr lang="ru-RU" sz="1000" dirty="0" smtClean="0">
                <a:latin typeface="Book Antiqua" pitchFamily="18" charset="0"/>
              </a:rPr>
              <a:t>Акты контрольных (надзорных) мероприятий и обязательных профилактических визитов, предписания об устранении выявленных нарушений</a:t>
            </a:r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b="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267744" y="3429000"/>
            <a:ext cx="4752528" cy="5040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 smtClean="0"/>
          </a:p>
          <a:p>
            <a:r>
              <a:rPr lang="ru-RU" sz="1000" dirty="0" smtClean="0">
                <a:latin typeface="Book Antiqua" pitchFamily="18" charset="0"/>
              </a:rPr>
              <a:t>Действия (бездействие) должностных лиц контрольного (надзорного) органа в рамках контрольных (надзорных) мероприятий и обязательных профилактических визитов</a:t>
            </a:r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b="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267744" y="4005064"/>
            <a:ext cx="4752528" cy="2880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 smtClean="0"/>
          </a:p>
          <a:p>
            <a:r>
              <a:rPr lang="ru-RU" sz="1000" dirty="0" smtClean="0">
                <a:latin typeface="Book Antiqua" pitchFamily="18" charset="0"/>
              </a:rPr>
              <a:t>Решения об отнесении объектов контроля к соответствующей категории риска</a:t>
            </a:r>
            <a:br>
              <a:rPr lang="ru-RU" sz="1000" dirty="0" smtClean="0">
                <a:latin typeface="Book Antiqua" pitchFamily="18" charset="0"/>
              </a:rPr>
            </a:br>
            <a:endParaRPr lang="ru-RU" sz="1000" b="0" dirty="0">
              <a:latin typeface="Book Antiqu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267744" y="4365104"/>
            <a:ext cx="4752528" cy="3600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latin typeface="Book Antiqua" pitchFamily="18" charset="0"/>
              </a:rPr>
              <a:t>Решения об отказе в проведении обязательных профилактических визитов по заявлениям контролируемых лиц</a:t>
            </a:r>
            <a:endParaRPr lang="ru-RU" sz="1000" b="0" dirty="0">
              <a:latin typeface="Book Antiqu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67744" y="4797152"/>
            <a:ext cx="4752528" cy="5040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latin typeface="Book Antiqua" pitchFamily="18" charset="0"/>
              </a:rPr>
              <a:t>Иные решения, принимаемые контрольными (надзорными) органами по итогам профилактических и (или) контрольных (надзорных) мероприятий</a:t>
            </a:r>
            <a:endParaRPr lang="ru-RU" sz="1000" b="0" dirty="0">
              <a:latin typeface="Book Antiqua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467544" y="3573016"/>
            <a:ext cx="648072" cy="648072"/>
          </a:xfrm>
          <a:prstGeom prst="rightArrow">
            <a:avLst/>
          </a:prstGeom>
          <a:solidFill>
            <a:srgbClr val="891518"/>
          </a:solidFill>
          <a:ln>
            <a:solidFill>
              <a:srgbClr val="89151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514582" y="3665784"/>
            <a:ext cx="553998" cy="276999"/>
          </a:xfrm>
          <a:prstGeom prst="rect">
            <a:avLst/>
          </a:prstGeom>
          <a:noFill/>
        </p:spPr>
        <p:txBody>
          <a:bodyPr vert="horz" wrap="square" rtlCol="0" anchor="b" anchorCtr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Срок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4293097"/>
            <a:ext cx="1944216" cy="86409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     </a:t>
            </a:r>
          </a:p>
          <a:p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 дня, когда КЛ узнало или должно было узнать о нарушении своих прав</a:t>
            </a:r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03648" y="4221088"/>
            <a:ext cx="792088" cy="360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30 к.д.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5229201"/>
            <a:ext cx="1944216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предписание</a:t>
            </a:r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     </a:t>
            </a:r>
          </a:p>
          <a:p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момента получения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03648" y="5157192"/>
            <a:ext cx="792088" cy="360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10 р.д.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9512" y="5949280"/>
            <a:ext cx="1944216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Срок может быть восстановлен, </a:t>
            </a:r>
          </a:p>
          <a:p>
            <a:pPr algn="ctr"/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жалоба - отозвана</a:t>
            </a:r>
            <a:endParaRPr lang="ru-RU" sz="1000" b="1" dirty="0">
              <a:solidFill>
                <a:srgbClr val="8915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67744" y="5373216"/>
            <a:ext cx="4752528" cy="5040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 smtClean="0"/>
          </a:p>
          <a:p>
            <a:r>
              <a:rPr lang="ru-RU" sz="10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Book Antiqua" pitchFamily="18" charset="0"/>
              </a:rPr>
              <a:t>Обязанность доказывания</a:t>
            </a:r>
            <a:r>
              <a:rPr lang="ru-RU" sz="1000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1000" dirty="0" smtClean="0">
                <a:latin typeface="Book Antiqua" pitchFamily="18" charset="0"/>
              </a:rPr>
              <a:t>законности и обоснованности принятого решения и (или) совершенного действия (бездействия) возлагается на </a:t>
            </a:r>
          </a:p>
          <a:p>
            <a:r>
              <a:rPr lang="ru-RU" sz="1000" dirty="0" smtClean="0">
                <a:ln>
                  <a:solidFill>
                    <a:srgbClr val="FF0000"/>
                  </a:solidFill>
                </a:ln>
                <a:latin typeface="Book Antiqua" pitchFamily="18" charset="0"/>
              </a:rPr>
              <a:t>контрольный (надзорный) орган</a:t>
            </a:r>
            <a:r>
              <a:rPr lang="ru-RU" sz="1000" dirty="0" smtClean="0">
                <a:latin typeface="Book Antiqua" pitchFamily="18" charset="0"/>
              </a:rPr>
              <a:t/>
            </a:r>
            <a:br>
              <a:rPr lang="ru-RU" sz="1000" dirty="0" smtClean="0">
                <a:latin typeface="Book Antiqua" pitchFamily="18" charset="0"/>
              </a:rPr>
            </a:br>
            <a:endParaRPr lang="ru-RU" sz="1000" b="0" dirty="0">
              <a:latin typeface="Book Antiqua" pitchFamily="18" charset="0"/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7164288" y="3573016"/>
            <a:ext cx="1728192" cy="7200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Без удовлетворения</a:t>
            </a:r>
            <a:endParaRPr lang="ru-RU" sz="1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7164288" y="2852936"/>
            <a:ext cx="1728192" cy="792088"/>
          </a:xfrm>
          <a:prstGeom prst="can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452320" y="3140968"/>
            <a:ext cx="110196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400" b="1" cap="none" spc="150" dirty="0" smtClean="0">
                <a:ln w="11430"/>
                <a:solidFill>
                  <a:srgbClr val="204D8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Итог:</a:t>
            </a:r>
            <a:endParaRPr lang="ru-RU" sz="1400" b="1" cap="none" spc="150" dirty="0">
              <a:ln w="11430"/>
              <a:solidFill>
                <a:srgbClr val="204D84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2" name="Стрелка вправо 41"/>
          <p:cNvSpPr/>
          <p:nvPr/>
        </p:nvSpPr>
        <p:spPr>
          <a:xfrm rot="10800000">
            <a:off x="5796136" y="6093296"/>
            <a:ext cx="1152128" cy="288032"/>
          </a:xfrm>
          <a:prstGeom prst="rightArrow">
            <a:avLst/>
          </a:prstGeom>
          <a:solidFill>
            <a:srgbClr val="891518"/>
          </a:solidFill>
          <a:ln>
            <a:solidFill>
              <a:srgbClr val="89151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851920" y="5949280"/>
            <a:ext cx="1572247" cy="7177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Размещается на ЕПГУ</a:t>
            </a:r>
          </a:p>
          <a:p>
            <a:pPr algn="ctr"/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не позднее 1 р.д.</a:t>
            </a:r>
          </a:p>
          <a:p>
            <a:pPr algn="ctr"/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со дня принятия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65896" cy="936104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95536" y="1605717"/>
            <a:ext cx="8352928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6000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наличие у лицензиата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объекта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(здания, и (или) помещения, и (или) сооружения, не являющихся объектами жилого назначения, и (или) земельного участка, и (или) части акватории водного объекта), соответствующего установленным требованиям к конкретному виду работ (услуг), указанных в пункте 2 Положения, а также технических средств и оборудования, принадлежащих ему на праве собственности или на ином законном основании, соответствующих требованиям к средствам измерений, установленным законодательством Российской Федерации об обеспечении единства измерений, и необходимых для выполнения работ (оказания услуг), указанных в </a:t>
            </a:r>
            <a:r>
              <a:rPr lang="ru-RU" sz="1100" b="1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пункте 2 Положения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, составляющих деятельность в области гидрометеорологии и смежных с ней областях;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2996952"/>
            <a:ext cx="8352928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indent="360000" algn="just"/>
            <a:r>
              <a:rPr lang="ru-RU" sz="1100" b="1" dirty="0" smtClean="0">
                <a:latin typeface="Book Antiqua" pitchFamily="18" charset="0"/>
              </a:rPr>
              <a:t>наличие у лицензиата: </a:t>
            </a:r>
            <a:endParaRPr lang="ru-RU" sz="1100" dirty="0" smtClean="0">
              <a:latin typeface="Book Antiqua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FFFFFF"/>
                </a:solidFill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</a:effectLst>
                <a:latin typeface="Book Antiqua" pitchFamily="18" charset="0"/>
              </a:rPr>
              <a:t>юридического лица </a:t>
            </a:r>
            <a:r>
              <a:rPr lang="ru-RU" sz="1100" b="1" dirty="0" smtClean="0">
                <a:latin typeface="Book Antiqua" pitchFamily="18" charset="0"/>
              </a:rPr>
              <a:t>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работников</a:t>
            </a:r>
            <a:r>
              <a:rPr lang="ru-RU" sz="1100" b="1" dirty="0" smtClean="0">
                <a:latin typeface="Book Antiqua" pitchFamily="18" charset="0"/>
              </a:rPr>
              <a:t>, заключивших с ним трудовые договоры для осуществления деятельности в области гидрометеорологии и смежных с ней областях, имеющих высшее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образование</a:t>
            </a:r>
            <a:r>
              <a:rPr lang="ru-RU" sz="1100" b="1" dirty="0" smtClean="0">
                <a:latin typeface="Book Antiqua" pitchFamily="18" charset="0"/>
              </a:rPr>
              <a:t> или среднее профессиональное образование по направлению, соответствующему конкретному виду работ (услуг), указанных в </a:t>
            </a:r>
            <a:r>
              <a:rPr lang="ru-RU" sz="1100" b="1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пункте 2 </a:t>
            </a:r>
            <a:r>
              <a:rPr lang="ru-RU" sz="1100" b="1" dirty="0" smtClean="0">
                <a:latin typeface="Book Antiqua" pitchFamily="18" charset="0"/>
              </a:rPr>
              <a:t>Положения, и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стаж</a:t>
            </a:r>
            <a:r>
              <a:rPr lang="ru-RU" sz="1100" b="1" dirty="0" smtClean="0">
                <a:latin typeface="Book Antiqua" pitchFamily="18" charset="0"/>
              </a:rPr>
              <a:t> работы по лицензируемому виду деятельности не менее 3 лет; </a:t>
            </a:r>
            <a:endParaRPr lang="ru-RU" sz="1100" dirty="0" smtClean="0">
              <a:latin typeface="Book Antiqua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FFFFFF"/>
                </a:solidFill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</a:effectLst>
                <a:latin typeface="Book Antiqua" pitchFamily="18" charset="0"/>
              </a:rPr>
              <a:t>индивидуального предпринимателя</a:t>
            </a:r>
            <a:r>
              <a:rPr lang="ru-RU" sz="1100" b="1" dirty="0" smtClean="0"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</a:effectLst>
                <a:latin typeface="Book Antiqua" pitchFamily="18" charset="0"/>
              </a:rPr>
              <a:t> </a:t>
            </a:r>
            <a:r>
              <a:rPr lang="ru-RU" sz="1100" b="1" dirty="0" smtClean="0">
                <a:latin typeface="Book Antiqua" pitchFamily="18" charset="0"/>
              </a:rPr>
              <a:t>- высшего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образования</a:t>
            </a:r>
            <a:r>
              <a:rPr lang="ru-RU" sz="1100" b="1" dirty="0" smtClean="0">
                <a:latin typeface="Book Antiqua" pitchFamily="18" charset="0"/>
              </a:rPr>
              <a:t> или среднего профессионального образования по направлению, соответствующему конкретному виду работ (услуг), указанных в </a:t>
            </a:r>
            <a:r>
              <a:rPr lang="ru-RU" sz="1100" b="1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пункте 2 </a:t>
            </a:r>
            <a:r>
              <a:rPr lang="ru-RU" sz="1100" b="1" dirty="0" smtClean="0">
                <a:latin typeface="Book Antiqua" pitchFamily="18" charset="0"/>
              </a:rPr>
              <a:t>Положения, и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стажа</a:t>
            </a:r>
            <a:r>
              <a:rPr lang="ru-RU" sz="1100" b="1" dirty="0" smtClean="0">
                <a:latin typeface="Book Antiqua" pitchFamily="18" charset="0"/>
              </a:rPr>
              <a:t> работы по лицензируемому виду деятельности не менее 3 лет; </a:t>
            </a:r>
            <a:endParaRPr lang="ru-RU" sz="1100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4725144"/>
            <a:ext cx="8352928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indent="360000" algn="just"/>
            <a:r>
              <a:rPr lang="ru-RU" sz="1100" b="1" spc="-20" dirty="0" smtClean="0">
                <a:latin typeface="Book Antiqua" pitchFamily="18" charset="0"/>
              </a:rPr>
              <a:t>соблюдение лицензиатом </a:t>
            </a:r>
            <a:r>
              <a:rPr lang="ru-RU" sz="1100" b="1" spc="-2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требований к выполнению работ </a:t>
            </a:r>
            <a:r>
              <a:rPr lang="ru-RU" sz="1100" b="1" spc="-20" dirty="0" smtClean="0">
                <a:latin typeface="Book Antiqua" pitchFamily="18" charset="0"/>
              </a:rPr>
              <a:t>(оказанию услуг), указанных в </a:t>
            </a:r>
            <a:r>
              <a:rPr lang="ru-RU" sz="1100" b="1" spc="-20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пункте 2 </a:t>
            </a:r>
            <a:r>
              <a:rPr lang="ru-RU" sz="1100" b="1" dirty="0" smtClean="0">
                <a:latin typeface="Book Antiqua" pitchFamily="18" charset="0"/>
              </a:rPr>
              <a:t>Положения, и требований к средствам измерений, установленных законодательством Российской Федерации об обеспечении единства измерений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приказ Минприроды России от 30.07.2020 № 524 «Об утверждении требований к проведению наблюдений за состоянием окружающей среды, ее загрязнением», приказ Росгидромета от 12.12.2022 № 814 об утверждении РД 52.18.595-96  «Федеральный перечень методик выполнения измерений, допущенных к применению при выполнении работ в области мониторинга загрязнения окружающей природной среды» и др.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100" b="1" dirty="0" smtClean="0">
                <a:latin typeface="Book Antiqua" pitchFamily="18" charset="0"/>
              </a:rPr>
              <a:t>;  </a:t>
            </a:r>
            <a:endParaRPr lang="ru-RU" sz="1100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5877272"/>
            <a:ext cx="8352928" cy="600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indent="360000" algn="just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передача</a:t>
            </a:r>
            <a:r>
              <a:rPr lang="ru-RU" sz="1100" b="1" dirty="0" smtClean="0">
                <a:latin typeface="Book Antiqua" pitchFamily="18" charset="0"/>
              </a:rPr>
              <a:t> лицензиатом, выполняющим работы (оказывающим услуги) по проведению наблюдений, указанных в </a:t>
            </a:r>
            <a:r>
              <a:rPr lang="ru-RU" sz="1100" b="1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пункте 2 </a:t>
            </a:r>
            <a:r>
              <a:rPr lang="ru-RU" sz="1100" b="1" dirty="0" smtClean="0">
                <a:latin typeface="Book Antiqua" pitchFamily="18" charset="0"/>
              </a:rPr>
              <a:t>Положения, данных, полученных в результате таких наблюдений, в лицензирующий орган в порядке, установленном приказом Министерства природных ресурсов и экологии Российской Федерации (№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35</a:t>
            </a:r>
            <a:r>
              <a:rPr lang="ru-RU" sz="1100" b="1" dirty="0" smtClean="0">
                <a:latin typeface="Book Antiqua" pitchFamily="18" charset="0"/>
              </a:rPr>
              <a:t>). </a:t>
            </a:r>
            <a:endParaRPr lang="ru-RU" sz="1100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132856"/>
            <a:ext cx="28803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573016"/>
            <a:ext cx="28803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5085184"/>
            <a:ext cx="28803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5949280"/>
            <a:ext cx="28803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332656"/>
            <a:ext cx="554461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Обязательные лицензионные требования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19672" y="764704"/>
            <a:ext cx="712879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>
            <a:spAutoFit/>
          </a:bodyPr>
          <a:lstStyle/>
          <a:p>
            <a:pPr algn="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Положение "О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лицензировании деятельности в области гидрометеорологии и смежных с ней областях (за исключением указанной деятельности, осуществляемой в ходе инженерных изысканий, выполняемых для подготовки проектной документации, строительства, реконструкции объектов капитального строительства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)"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b="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03848" y="1340768"/>
            <a:ext cx="3960440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Постановление Правительства РФ </a:t>
            </a:r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от 16.11.2020 </a:t>
            </a:r>
            <a:r>
              <a:rPr lang="en-US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1845</a:t>
            </a:r>
            <a:endParaRPr lang="ru-RU" sz="1000" b="1" dirty="0">
              <a:solidFill>
                <a:srgbClr val="89151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2776"/>
            <a:ext cx="4176464" cy="136960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457200" algn="just"/>
            <a:endParaRPr lang="ru-RU" sz="1400" b="1" dirty="0" smtClean="0">
              <a:latin typeface="Book Antiqua" pitchFamily="18" charset="0"/>
            </a:endParaRPr>
          </a:p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Правила предоставления юридическими лицами, осуществляющими сбор информации о состоянии окружающей среды и ее загрязнении, указанной 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информации в Росгидромет</a:t>
            </a:r>
          </a:p>
          <a:p>
            <a:pPr algn="ctr"/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445224"/>
            <a:ext cx="8568952" cy="11849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</a:bodyPr>
          <a:lstStyle/>
          <a:p>
            <a:pPr indent="457200" algn="just"/>
            <a:endParaRPr lang="ru-RU" sz="14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indent="457200" algn="just"/>
            <a:r>
              <a:rPr lang="ru-RU" sz="1200" b="1" dirty="0" smtClean="0">
                <a:solidFill>
                  <a:srgbClr val="891518"/>
                </a:solidFill>
                <a:latin typeface="Book Antiqua" pitchFamily="18" charset="0"/>
              </a:rPr>
              <a:t>Грубым нарушением </a:t>
            </a:r>
            <a:r>
              <a:rPr lang="ru-RU" sz="1200" b="1" dirty="0" smtClean="0">
                <a:latin typeface="Book Antiqua" pitchFamily="18" charset="0"/>
              </a:rPr>
              <a:t>лицензионных требований является невыполнение лицензиатом требований, предусмотренных пунктом 5 Положения, повлекших за собой последствия, установленные частью 10 статьи 19.2 Федерального закона «О лицензировании отдельных видов деятельности» от 04.05.2011 № 99-ФЗ.</a:t>
            </a:r>
            <a:r>
              <a:rPr lang="ru-RU" sz="1200" b="1" dirty="0" smtClean="0"/>
              <a:t> </a:t>
            </a:r>
            <a:endParaRPr lang="ru-RU" sz="1200" dirty="0" smtClean="0"/>
          </a:p>
          <a:p>
            <a:r>
              <a:rPr lang="ru-RU" sz="1200" dirty="0" smtClean="0"/>
              <a:t> </a:t>
            </a:r>
          </a:p>
          <a:p>
            <a:endParaRPr lang="ru-RU" sz="900" dirty="0"/>
          </a:p>
        </p:txBody>
      </p:sp>
      <p:pic>
        <p:nvPicPr>
          <p:cNvPr id="5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65896" cy="9361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60032" y="2996952"/>
            <a:ext cx="4032448" cy="233910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prst="angle"/>
          </a:sp3d>
        </p:spPr>
        <p:txBody>
          <a:bodyPr wrap="square">
            <a:spAutoFit/>
          </a:bodyPr>
          <a:lstStyle/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1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информации о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чрезвычайных ситуациях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относятся полученные поставщиками информации сведения о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возникшем или ожидаемом в связи с чрезвычайной ситуацией техногенного характера опасном природном явлении, 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высоком и экстремально высоком загрязнении окружающей среды (атмосферного воздуха, почв, поверхностных вод водных объектов) и 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аварийных (залповых) выбросах (сбросах) загрязняющих веществ, которые могут угрожать жизни и здоровью людей и наносить вред окружающей среде (п. 9 Приказа).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476672"/>
            <a:ext cx="5544616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>
            <a:spAutoFit/>
          </a:bodyPr>
          <a:lstStyle/>
          <a:p>
            <a:pPr indent="457200" algn="just"/>
            <a:endParaRPr lang="ru-RU" sz="1400" b="1" dirty="0" smtClean="0">
              <a:latin typeface="Book Antiqua" pitchFamily="18" charset="0"/>
            </a:endParaRPr>
          </a:p>
          <a:p>
            <a:pPr indent="457200"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Приказ Министерства природных ресурсов и экологии Российской Федерации от 24.01.2022 № 35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1412776"/>
            <a:ext cx="4032448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indent="457200" algn="ctr"/>
            <a:endParaRPr lang="ru-RU" sz="1400" b="1" dirty="0" smtClean="0">
              <a:latin typeface="Book Antiqua" pitchFamily="18" charset="0"/>
            </a:endParaRPr>
          </a:p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Предоставление информации о </a:t>
            </a:r>
            <a:r>
              <a:rPr lang="ru-RU" sz="11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чрезвычайных ситуациях 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техногенного характера, которые оказали, оказывают и (или) могут оказать негативное воздействие на окружающую среду (срок - </a:t>
            </a:r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891518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1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календарный день)</a:t>
            </a:r>
          </a:p>
          <a:p>
            <a:pPr algn="ctr"/>
            <a:endParaRPr lang="ru-RU" sz="14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4067944" y="1052736"/>
            <a:ext cx="144016" cy="72008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8532440" y="980728"/>
            <a:ext cx="144016" cy="79208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907704" y="1340768"/>
            <a:ext cx="50405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0232" y="1340768"/>
            <a:ext cx="504056" cy="369332"/>
          </a:xfrm>
          <a:prstGeom prst="rect">
            <a:avLst/>
          </a:prstGeom>
          <a:solidFill>
            <a:srgbClr val="891518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8532440" y="2420888"/>
            <a:ext cx="144016" cy="79208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2996952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/>
            <a:endParaRPr lang="ru-RU" sz="1000" b="1" dirty="0" smtClean="0">
              <a:latin typeface="Book Antiqua" pitchFamily="18" charset="0"/>
            </a:endParaRPr>
          </a:p>
          <a:p>
            <a:pPr indent="180000" algn="just">
              <a:buFont typeface="Arial" pitchFamily="34" charset="0"/>
              <a:buChar char="•"/>
            </a:pPr>
            <a:endParaRPr lang="ru-RU" sz="1000" b="1" dirty="0" smtClean="0">
              <a:latin typeface="Book Antiqua" pitchFamily="18" charset="0"/>
            </a:endParaRPr>
          </a:p>
          <a:p>
            <a:pPr indent="180000" algn="just">
              <a:buFont typeface="Arial" pitchFamily="34" charset="0"/>
              <a:buChar char="•"/>
            </a:pPr>
            <a:endParaRPr lang="ru-RU" sz="10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 indent="180000" algn="just">
              <a:buFont typeface="Arial" pitchFamily="34" charset="0"/>
              <a:buChar char="•"/>
            </a:pPr>
            <a:endParaRPr lang="ru-RU" sz="1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4941168"/>
            <a:ext cx="4176464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 prst="angle"/>
          </a:sp3d>
        </p:spPr>
        <p:txBody>
          <a:bodyPr wrap="square">
            <a:spAutoFit/>
          </a:bodyPr>
          <a:lstStyle/>
          <a:p>
            <a:pPr indent="457200" algn="just"/>
            <a:r>
              <a:rPr lang="ru-RU" sz="1200" b="1" dirty="0" smtClean="0">
                <a:latin typeface="Book Antiqua" pitchFamily="18" charset="0"/>
              </a:rPr>
              <a:t>Формат предоставления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4509120"/>
            <a:ext cx="4176464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 prst="angle"/>
          </a:sp3d>
        </p:spPr>
        <p:txBody>
          <a:bodyPr wrap="square">
            <a:spAutoFit/>
          </a:bodyPr>
          <a:lstStyle/>
          <a:p>
            <a:pPr indent="457200" algn="just"/>
            <a:r>
              <a:rPr lang="ru-RU" sz="1200" b="1" dirty="0" smtClean="0">
                <a:latin typeface="Book Antiqua" pitchFamily="18" charset="0"/>
              </a:rPr>
              <a:t>Срок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3789040"/>
            <a:ext cx="4176464" cy="600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 prst="angle"/>
          </a:sp3d>
        </p:spPr>
        <p:txBody>
          <a:bodyPr wrap="square">
            <a:spAutoFit/>
          </a:bodyPr>
          <a:lstStyle/>
          <a:p>
            <a:pPr indent="180000" algn="just">
              <a:buFont typeface="Arial" pitchFamily="34" charset="0"/>
              <a:buChar char="•"/>
            </a:pPr>
            <a:r>
              <a:rPr lang="ru-RU" sz="1100" b="1" kern="0" spc="-70" dirty="0" smtClean="0">
                <a:latin typeface="Book Antiqua" pitchFamily="18" charset="0"/>
              </a:rPr>
              <a:t>Конкретное государственное учреждение, подведомственное Росгидромету (ФГБУ УГМС), в которое будет предоставляться информация о состоянии окружающей среды и ее загрязнении</a:t>
            </a:r>
            <a:endParaRPr lang="ru-RU" sz="1100" b="1" dirty="0" smtClean="0">
              <a:latin typeface="Book Antiqu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2852936"/>
            <a:ext cx="4176464" cy="69249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457200" algn="just"/>
            <a:endParaRPr lang="ru-RU" sz="1400" b="1" dirty="0" smtClean="0">
              <a:latin typeface="Book Antiqua" pitchFamily="18" charset="0"/>
            </a:endParaRPr>
          </a:p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39552" y="2852936"/>
            <a:ext cx="3600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Поставщик информации (лицензиат) согласовывает с  ближайшим территориальным органом  Росгидромета :</a:t>
            </a:r>
          </a:p>
        </p:txBody>
      </p:sp>
      <p:sp>
        <p:nvSpPr>
          <p:cNvPr id="24" name="Стрелка вниз 23"/>
          <p:cNvSpPr/>
          <p:nvPr/>
        </p:nvSpPr>
        <p:spPr>
          <a:xfrm>
            <a:off x="4067944" y="2276872"/>
            <a:ext cx="135632" cy="72008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4067944" y="3212976"/>
            <a:ext cx="135632" cy="44043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07504" y="4005064"/>
            <a:ext cx="288032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504" y="4509120"/>
            <a:ext cx="288032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504" y="4941168"/>
            <a:ext cx="288032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65896" cy="936104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268760"/>
          <a:ext cx="8568952" cy="5096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568952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>
                        <a:solidFill>
                          <a:srgbClr val="891518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8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Verdana"/>
                        </a:rPr>
                        <a:t>◊</a:t>
                      </a:r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Verdana"/>
                        </a:rPr>
                        <a:t> </a:t>
                      </a:r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непредставление лицензиатом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информации в области гидрометеорологии и смежных с ней областях  в Единый государственный фонд данных о состоянии окружающей природной среды, ее загрязнении</a:t>
                      </a:r>
                      <a:endParaRPr lang="ru-RU" sz="1300" b="0" dirty="0"/>
                    </a:p>
                  </a:txBody>
                  <a:tcP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58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Verdana"/>
                        </a:rPr>
                        <a:t>◊</a:t>
                      </a:r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Verdana"/>
                        </a:rPr>
                        <a:t>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непредставление лицензиатом незамедлительно в органы Росгидромета информации о чрезвычайных ситуациях техногенного характера, которые оказали, оказывают, могут оказать негативное воздействие на окружающую среду</a:t>
                      </a:r>
                      <a:endParaRPr lang="ru-RU" sz="1300" b="0" dirty="0"/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58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Verdana"/>
                        </a:rPr>
                        <a:t>◊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отсутствие у лицензиата технических средств и оборудования, необходимых для осуществления лицензируемого вида деятельности</a:t>
                      </a:r>
                      <a:endParaRPr lang="ru-RU" sz="1300" b="0" dirty="0"/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58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Verdana"/>
                        </a:rPr>
                        <a:t>◊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использование лицензиатом средств измерений, не соответствующих </a:t>
                      </a:r>
                      <a:r>
                        <a:rPr lang="ru-RU" sz="1300" b="0" kern="0" spc="-30" baseline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установленным </a:t>
                      </a:r>
                      <a:r>
                        <a:rPr lang="ru-RU" sz="1300" b="0" kern="0" spc="-30" baseline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требованиям (отсутствие поверки в соответствии с установленной периодичностью, отсутствие средств измерения в реестре утвержденных типов СИ)</a:t>
                      </a:r>
                      <a:r>
                        <a:rPr lang="ru-RU" sz="1300" b="1" i="0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Verdana"/>
                        </a:rPr>
                        <a:t> </a:t>
                      </a:r>
                      <a:r>
                        <a:rPr lang="ru-RU" sz="14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Verdana"/>
                          <a:cs typeface="Times New Roman" pitchFamily="18" charset="0"/>
                        </a:rPr>
                        <a:t>ст. 8.40 </a:t>
                      </a:r>
                      <a:r>
                        <a:rPr lang="ru-RU" sz="14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КоАП РФ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58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Verdana"/>
                        </a:rPr>
                        <a:t>◊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осуществление деятельности без специального разрешения (лицензии), если такое разрешение (лицензия) обязательно (обязательна)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ч. 2 ст. 14.1; 19.20 </a:t>
                      </a:r>
                      <a:r>
                        <a:rPr lang="ru-RU" sz="14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КоАП РФ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58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Book Antiqua" pitchFamily="18" charset="0"/>
                          <a:ea typeface="Verdana"/>
                          <a:cs typeface="Verdana"/>
                        </a:rPr>
                        <a:t>◊</a:t>
                      </a:r>
                      <a:r>
                        <a:rPr lang="ru-RU" sz="1300" dirty="0" smtClean="0">
                          <a:solidFill>
                            <a:srgbClr val="C00000"/>
                          </a:solidFill>
                          <a:latin typeface="Book Antiqua" pitchFamily="18" charset="0"/>
                          <a:ea typeface="Verdana"/>
                          <a:cs typeface="Verdana"/>
                        </a:rPr>
                        <a:t> </a:t>
                      </a:r>
                      <a:r>
                        <a:rPr lang="ru-RU" sz="1300" dirty="0" smtClean="0">
                          <a:latin typeface="Book Antiqua" pitchFamily="18" charset="0"/>
                        </a:rPr>
                        <a:t>непредставление или несвоевременное представление в государственный орган (должностному лицу) сведений (информации), представление которых предусмотрено законом и необходимо для осуществления этим органом (должностным лицом) его законной деятельности либо представление таких сведений (информации) в неполном объеме или в искаженном виде (</a:t>
                      </a:r>
                      <a:r>
                        <a:rPr lang="ru-RU" sz="14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ст. 19.7 КоАП РФ</a:t>
                      </a:r>
                      <a:r>
                        <a:rPr lang="ru-RU" sz="1300" dirty="0" smtClean="0">
                          <a:latin typeface="Book Antiqua" pitchFamily="18" charset="0"/>
                        </a:rPr>
                        <a:t>)</a:t>
                      </a: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Verdana"/>
                        </a:rPr>
                        <a:t> </a:t>
                      </a:r>
                      <a:endParaRPr lang="ru-RU" sz="1300" b="1" kern="0" spc="-30" baseline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58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Verdana"/>
                        </a:rPr>
                        <a:t>◊ </a:t>
                      </a:r>
                      <a:r>
                        <a:rPr lang="ru-RU" sz="1300" dirty="0" smtClean="0">
                          <a:latin typeface="Book Antiqua" panose="02040602050305030304" pitchFamily="18" charset="0"/>
                        </a:rPr>
                        <a:t>непринятие лицензиатом мер по внесению изменений в реестр лицензий в связи с осуществлением лицензируемого вида деятельности по адресу места его осуществления, не указанному в лицензии </a:t>
                      </a:r>
                      <a:endParaRPr lang="ru-RU" sz="1300" b="1" kern="0" spc="-30" baseline="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9672" y="1196752"/>
            <a:ext cx="626469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2800" b="1" dirty="0" smtClean="0">
                <a:solidFill>
                  <a:srgbClr val="891518"/>
                </a:solidFill>
                <a:latin typeface="Book Antiqua" pitchFamily="18" charset="0"/>
              </a:rPr>
              <a:t>Типовые нарушения</a:t>
            </a:r>
            <a:endParaRPr lang="ru-RU" sz="2800" dirty="0">
              <a:solidFill>
                <a:srgbClr val="891518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8208404" y="5985284"/>
            <a:ext cx="432048" cy="648072"/>
          </a:xfrm>
          <a:prstGeom prst="rightArrow">
            <a:avLst/>
          </a:prstGeom>
          <a:solidFill>
            <a:srgbClr val="891518"/>
          </a:solidFill>
          <a:ln>
            <a:solidFill>
              <a:srgbClr val="89151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65896" cy="936104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268760"/>
          <a:ext cx="864096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1035050">
                <a:tc gridSpan="2">
                  <a:txBody>
                    <a:bodyPr/>
                    <a:lstStyle/>
                    <a:p>
                      <a:pPr indent="0" algn="just"/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     В соответствии с пунктом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10(1)</a:t>
                      </a: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работы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(услуги)</a:t>
                      </a:r>
                      <a:r>
                        <a:rPr lang="ru-RU" sz="1700" b="0" kern="1200" baseline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0" kern="12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могут выполняться </a:t>
                      </a: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(оказываться) </a:t>
                      </a: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не по адресу</a:t>
                      </a: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места осуществления лицензируемого вида деятельности, предусмотренному реестром лицензий (введен постановлением Правительства РФ от 28.02.2022 № 269)</a:t>
                      </a:r>
                      <a:endParaRPr lang="ru-RU" sz="1700" b="0" dirty="0"/>
                    </a:p>
                  </a:txBody>
                  <a:tcP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95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требуют внесения изменений: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а)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метеорологических характеристик (за исключением характеристик, получаемых с целью аэронавигационного обслуживания полетов воздушных судов);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б)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метеорологических характеристик (получаемых с целью аэронавигационного обслуживания полетов воздушных судов);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в)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аэрологических характеристик;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е)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океанологических характеристик;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о)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уровня радиоактивного загрязнения водных объектов.</a:t>
                      </a:r>
                      <a:endParaRPr lang="ru-RU" sz="1700" b="0" kern="1200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не требуют внесения изменений: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гидрологических характеристик;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ж)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гелиогеофизических характеристик;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з)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агрометеорологических характеристик;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и)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уровня загрязнения атмосферного воздуха;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к)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уровня загрязнения почв;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л)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уровня загрязнения водных объектов;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м)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уровня радиоактивного загрязнения атмосферного воздуха;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н)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уровня радиоактивного загрязнения  почв.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644008" y="2492896"/>
            <a:ext cx="4104456" cy="360040"/>
          </a:xfrm>
          <a:prstGeom prst="roundRect">
            <a:avLst/>
          </a:prstGeom>
          <a:solidFill>
            <a:srgbClr val="204D8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16016" y="2492896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НЕ </a:t>
            </a:r>
            <a:r>
              <a:rPr lang="ru-RU" sz="2000" b="1" dirty="0" smtClean="0">
                <a:solidFill>
                  <a:schemeClr val="bg1"/>
                </a:solidFill>
                <a:latin typeface="Book Antiqua" pitchFamily="18" charset="0"/>
              </a:rPr>
              <a:t>ТРЕБУЮТ</a:t>
            </a: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   </a:t>
            </a:r>
            <a:r>
              <a:rPr lang="ru-RU" sz="1400" b="1" dirty="0" smtClean="0">
                <a:solidFill>
                  <a:schemeClr val="bg1"/>
                </a:solidFill>
                <a:latin typeface="Book Antiqua" pitchFamily="18" charset="0"/>
              </a:rPr>
              <a:t>внесения изменений</a:t>
            </a:r>
            <a:endParaRPr lang="ru-RU" sz="1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2492896"/>
            <a:ext cx="4176464" cy="360040"/>
          </a:xfrm>
          <a:prstGeom prst="roundRect">
            <a:avLst/>
          </a:prstGeom>
          <a:solidFill>
            <a:srgbClr val="204D8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7544" y="2492896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Book Antiqua" pitchFamily="18" charset="0"/>
              </a:rPr>
              <a:t>ТРЕБУЮТ</a:t>
            </a:r>
            <a:r>
              <a:rPr lang="ru-RU" sz="1400" b="1" dirty="0" smtClean="0">
                <a:latin typeface="Book Antiqua" pitchFamily="18" charset="0"/>
              </a:rPr>
              <a:t>       </a:t>
            </a:r>
            <a:r>
              <a:rPr lang="ru-RU" sz="1400" b="1" dirty="0" smtClean="0">
                <a:solidFill>
                  <a:schemeClr val="bg1"/>
                </a:solidFill>
                <a:latin typeface="Book Antiqua" pitchFamily="18" charset="0"/>
              </a:rPr>
              <a:t>внесения изменений</a:t>
            </a:r>
            <a:endParaRPr lang="ru-RU" sz="1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8136396" y="440668"/>
            <a:ext cx="432048" cy="648072"/>
          </a:xfrm>
          <a:prstGeom prst="rightArrow">
            <a:avLst/>
          </a:prstGeom>
          <a:solidFill>
            <a:srgbClr val="891518"/>
          </a:solidFill>
          <a:ln>
            <a:solidFill>
              <a:srgbClr val="89151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51520" y="2132856"/>
            <a:ext cx="2808312" cy="432048"/>
          </a:xfrm>
          <a:prstGeom prst="rect">
            <a:avLst/>
          </a:prstGeom>
          <a:solidFill>
            <a:srgbClr val="204D8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Book Antiqua" pitchFamily="18" charset="0"/>
              </a:rPr>
              <a:t>Значительный</a:t>
            </a:r>
            <a:r>
              <a:rPr lang="ru-RU" sz="2000" b="1" dirty="0" smtClean="0">
                <a:latin typeface="Book Antiqua" pitchFamily="18" charset="0"/>
              </a:rPr>
              <a:t> </a:t>
            </a:r>
            <a:endParaRPr lang="ru-RU" sz="2000" b="1" dirty="0">
              <a:latin typeface="Book Antiqu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03848" y="2132856"/>
            <a:ext cx="2808312" cy="432048"/>
          </a:xfrm>
          <a:prstGeom prst="rect">
            <a:avLst/>
          </a:prstGeom>
          <a:solidFill>
            <a:srgbClr val="648F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Book Antiqua" pitchFamily="18" charset="0"/>
              </a:rPr>
              <a:t>Средний</a:t>
            </a:r>
            <a:endParaRPr lang="ru-RU" sz="2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156176" y="2132856"/>
            <a:ext cx="2736304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Book Antiqua" pitchFamily="18" charset="0"/>
              </a:rPr>
              <a:t>Низкий</a:t>
            </a:r>
            <a:endParaRPr lang="ru-RU" sz="2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6" name="Трапеция 35"/>
          <p:cNvSpPr/>
          <p:nvPr/>
        </p:nvSpPr>
        <p:spPr>
          <a:xfrm>
            <a:off x="3275856" y="2780928"/>
            <a:ext cx="2592288" cy="3888432"/>
          </a:xfrm>
          <a:prstGeom prst="trapezoid">
            <a:avLst/>
          </a:prstGeom>
          <a:solidFill>
            <a:srgbClr val="648F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Работы (услуги), указанные в подпунктах </a:t>
            </a:r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«а», «в», «д», «е», «з» 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пункта 2 Положения</a:t>
            </a:r>
          </a:p>
          <a:p>
            <a:pPr algn="ctr"/>
            <a:endParaRPr lang="ru-RU" dirty="0"/>
          </a:p>
        </p:txBody>
      </p:sp>
      <p:sp>
        <p:nvSpPr>
          <p:cNvPr id="38" name="Блок-схема: сохраненные данные 37"/>
          <p:cNvSpPr/>
          <p:nvPr/>
        </p:nvSpPr>
        <p:spPr>
          <a:xfrm rot="10800000">
            <a:off x="6156176" y="2780928"/>
            <a:ext cx="2736304" cy="3888432"/>
          </a:xfrm>
          <a:prstGeom prst="flowChartOnline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/>
          </a:p>
        </p:txBody>
      </p:sp>
      <p:sp>
        <p:nvSpPr>
          <p:cNvPr id="39" name="Блок-схема: сохраненные данные 38"/>
          <p:cNvSpPr/>
          <p:nvPr/>
        </p:nvSpPr>
        <p:spPr>
          <a:xfrm>
            <a:off x="179512" y="2780928"/>
            <a:ext cx="2808312" cy="3888432"/>
          </a:xfrm>
          <a:prstGeom prst="flowChartOnlineStorage">
            <a:avLst/>
          </a:prstGeom>
          <a:solidFill>
            <a:srgbClr val="204D8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Работы (услуги), указанные в  подпунктах </a:t>
            </a:r>
            <a:r>
              <a:rPr lang="ru-RU" dirty="0" smtClean="0">
                <a:solidFill>
                  <a:srgbClr val="FFFF00"/>
                </a:solidFill>
                <a:latin typeface="Book Antiqua" pitchFamily="18" charset="0"/>
              </a:rPr>
              <a:t>«б», «и» – «о»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пункта 2 Положения</a:t>
            </a:r>
          </a:p>
          <a:p>
            <a:endParaRPr lang="ru-RU" dirty="0" smtClean="0"/>
          </a:p>
        </p:txBody>
      </p:sp>
      <p:pic>
        <p:nvPicPr>
          <p:cNvPr id="40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65896" cy="93610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91680" y="54868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Book Antiqua" pitchFamily="18" charset="0"/>
              </a:rPr>
              <a:t>Категории риска объектов контроля</a:t>
            </a:r>
          </a:p>
          <a:p>
            <a:pPr lvl="0" algn="ctr"/>
            <a:r>
              <a:rPr lang="ru-RU" sz="1200" b="1" dirty="0" smtClean="0">
                <a:solidFill>
                  <a:schemeClr val="bg1"/>
                </a:solidFill>
                <a:latin typeface="Book Antiqua" pitchFamily="18" charset="0"/>
              </a:rPr>
              <a:t>(постановление Правительства РФ  № 1845)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76256" y="3645024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Работы (услуги), указанные в подпункте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«ж» 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пункта 2 Положения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2591" t="4096" r="1936" b="4231"/>
          <a:stretch>
            <a:fillRect/>
          </a:stretch>
        </p:blipFill>
        <p:spPr bwMode="auto">
          <a:xfrm>
            <a:off x="395536" y="1556792"/>
            <a:ext cx="84969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332656"/>
            <a:ext cx="865896" cy="936104"/>
          </a:xfrm>
          <a:prstGeom prst="rect">
            <a:avLst/>
          </a:prstGeom>
          <a:noFill/>
        </p:spPr>
      </p:pic>
      <p:sp>
        <p:nvSpPr>
          <p:cNvPr id="5" name="Стрелка вниз 4"/>
          <p:cNvSpPr/>
          <p:nvPr/>
        </p:nvSpPr>
        <p:spPr>
          <a:xfrm>
            <a:off x="7452320" y="2708920"/>
            <a:ext cx="234613" cy="778456"/>
          </a:xfrm>
          <a:prstGeom prst="downArrow">
            <a:avLst/>
          </a:prstGeom>
          <a:solidFill>
            <a:srgbClr val="C00000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980728"/>
            <a:ext cx="4608512" cy="432048"/>
          </a:xfrm>
          <a:prstGeom prst="rect">
            <a:avLst/>
          </a:prstGeom>
          <a:solidFill>
            <a:srgbClr val="204D8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Реестр лицензий Росгидромета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95536" y="1268760"/>
          <a:ext cx="8352928" cy="535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260648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Book Antiqua" pitchFamily="18" charset="0"/>
              </a:rPr>
              <a:t>Периодичность проведения обязательных профилактических визитов</a:t>
            </a:r>
            <a:endParaRPr lang="ru-RU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5" y="1844824"/>
            <a:ext cx="36724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более 1 визита в</a:t>
            </a:r>
            <a:r>
              <a:rPr lang="ru-RU" sz="2400" cap="none" spc="0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года</a:t>
            </a:r>
            <a:endParaRPr lang="ru-RU" sz="2400" cap="none" spc="0" dirty="0">
              <a:ln w="1905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371703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более 1 визита в </a:t>
            </a:r>
            <a:r>
              <a:rPr lang="ru-RU" sz="2400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лет</a:t>
            </a:r>
            <a:endParaRPr lang="ru-RU" sz="2400" dirty="0">
              <a:ln w="1905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187624" y="2636912"/>
            <a:ext cx="1656184" cy="720080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spc="-3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ПП Российской Федерации № 1511</a:t>
            </a:r>
          </a:p>
          <a:p>
            <a:pPr algn="ctr"/>
            <a:r>
              <a:rPr lang="ru-RU" sz="1100" b="1" spc="-3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от 01.10.2025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144" y="404664"/>
            <a:ext cx="865896" cy="9361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91880" y="332656"/>
            <a:ext cx="5400600" cy="61555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ДЕПАРТАМЕНТ РОСГИДРОМЕТА ПО ЦФО</a:t>
            </a:r>
            <a:br>
              <a:rPr lang="ru-RU" sz="17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</a:br>
            <a:endParaRPr lang="ru-RU" sz="1700" b="1" dirty="0" smtClean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5616624" cy="441633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Прямоугольник 8"/>
          <p:cNvSpPr/>
          <p:nvPr/>
        </p:nvSpPr>
        <p:spPr>
          <a:xfrm>
            <a:off x="5868144" y="2348880"/>
            <a:ext cx="2987824" cy="28623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Департамент является территориальным органом Росгидромета в Центральном федеральном округе, уполномоченным на осуществление контроля (надзора) за соблюдением лицензиатами обязательных требований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924944"/>
            <a:ext cx="9036496" cy="35283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dirty="0" smtClean="0"/>
              <a:t>	</a:t>
            </a:r>
            <a:endParaRPr lang="ru-RU" sz="1300" b="1" dirty="0" smtClean="0">
              <a:solidFill>
                <a:schemeClr val="accent4">
                  <a:lumMod val="50000"/>
                </a:schemeClr>
              </a:solidFill>
              <a:sym typeface="Symbol"/>
            </a:endParaRPr>
          </a:p>
          <a:p>
            <a:pPr indent="0" algn="just">
              <a:spcBef>
                <a:spcPts val="300"/>
              </a:spcBef>
              <a:spcAft>
                <a:spcPts val="300"/>
              </a:spcAft>
              <a:buFont typeface="Symbol"/>
              <a:buChar char="-"/>
            </a:pPr>
            <a:endParaRPr lang="ru-RU" sz="2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36815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2200" dirty="0">
              <a:solidFill>
                <a:srgbClr val="192A4F"/>
              </a:solidFill>
              <a:effectLst/>
              <a:latin typeface="+mn-lt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35696" y="543163"/>
            <a:ext cx="6696744" cy="366739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25392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4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1310"/>
            <a:ext cx="865896" cy="936104"/>
          </a:xfrm>
          <a:prstGeom prst="rect">
            <a:avLst/>
          </a:prstGeom>
          <a:noFill/>
        </p:spPr>
      </p:pic>
      <p:sp>
        <p:nvSpPr>
          <p:cNvPr id="6" name="Стрелка вниз 5"/>
          <p:cNvSpPr/>
          <p:nvPr/>
        </p:nvSpPr>
        <p:spPr>
          <a:xfrm>
            <a:off x="2267744" y="332656"/>
            <a:ext cx="4392488" cy="1152128"/>
          </a:xfrm>
          <a:prstGeom prst="downArrow">
            <a:avLst>
              <a:gd name="adj1" fmla="val 50000"/>
              <a:gd name="adj2" fmla="val 61655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Способы изменения категории риска</a:t>
            </a:r>
            <a:endParaRPr lang="ru-RU" sz="1600" dirty="0" smtClean="0">
              <a:solidFill>
                <a:schemeClr val="bg1"/>
              </a:solidFill>
              <a:latin typeface="Book Antiqua" pitchFamily="18" charset="0"/>
              <a:cs typeface="Arial" pitchFamily="34" charset="0"/>
            </a:endParaRPr>
          </a:p>
          <a:p>
            <a:pPr algn="ctr"/>
            <a:endParaRPr lang="ru-RU" dirty="0">
              <a:latin typeface="Book Antiqua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51520" y="1628800"/>
            <a:ext cx="8640960" cy="1296144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-3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Объекты лицензионного контроля, отнесенные к категориям </a:t>
            </a:r>
            <a:r>
              <a:rPr lang="ru-RU" sz="1400" b="1" spc="-30" dirty="0" smtClean="0">
                <a:solidFill>
                  <a:schemeClr val="bg1"/>
                </a:solidFill>
                <a:latin typeface="Book Antiqua" pitchFamily="18" charset="0"/>
              </a:rPr>
              <a:t>значительного</a:t>
            </a:r>
            <a:r>
              <a:rPr lang="ru-RU" sz="1400" b="1" spc="-3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и </a:t>
            </a:r>
            <a:r>
              <a:rPr lang="ru-RU" sz="1400" b="1" spc="-30" dirty="0" smtClean="0">
                <a:solidFill>
                  <a:schemeClr val="bg1"/>
                </a:solidFill>
                <a:latin typeface="Book Antiqua" pitchFamily="18" charset="0"/>
              </a:rPr>
              <a:t>среднего</a:t>
            </a:r>
            <a:r>
              <a:rPr lang="ru-RU" sz="1400" b="1" spc="-3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риска, подлежат отнесению к категориям среднего и низкого риска соответственно </a:t>
            </a:r>
          </a:p>
          <a:p>
            <a:pPr algn="ctr"/>
            <a:r>
              <a:rPr lang="ru-RU" sz="1400" b="1" spc="-30" dirty="0" smtClean="0">
                <a:solidFill>
                  <a:schemeClr val="bg1"/>
                </a:solidFill>
                <a:latin typeface="Book Antiqua" pitchFamily="18" charset="0"/>
              </a:rPr>
              <a:t>при отсутствии в течение 3 лет</a:t>
            </a:r>
            <a:r>
              <a:rPr lang="ru-RU" sz="1400" b="1" spc="-3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, предшествующих дате принятия решения об отнесении </a:t>
            </a:r>
          </a:p>
          <a:p>
            <a:pPr algn="ctr"/>
            <a:r>
              <a:rPr lang="ru-RU" sz="1400" b="1" spc="-3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объекта лицензионного контроля к категории риска, постановления о привлечении </a:t>
            </a:r>
          </a:p>
          <a:p>
            <a:pPr algn="ctr"/>
            <a:r>
              <a:rPr lang="ru-RU" sz="1400" b="1" spc="-3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лицензиата к административной ответственности за совершение административного </a:t>
            </a:r>
          </a:p>
          <a:p>
            <a:pPr algn="ctr"/>
            <a:r>
              <a:rPr lang="ru-RU" sz="1400" b="1" spc="-3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правонарушения, связанного с осуществлением лицензируемого вида деятельности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51520" y="3068960"/>
            <a:ext cx="8640960" cy="1368152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spc="-30" dirty="0" smtClean="0"/>
          </a:p>
          <a:p>
            <a:pPr algn="ctr"/>
            <a:r>
              <a:rPr lang="ru-RU" sz="1400" b="1" spc="-3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Объекты лицензионного контроля, отнесенные к категориям </a:t>
            </a:r>
            <a:r>
              <a:rPr lang="ru-RU" sz="1400" b="1" spc="-30" dirty="0" smtClean="0">
                <a:solidFill>
                  <a:schemeClr val="bg1"/>
                </a:solidFill>
                <a:latin typeface="Book Antiqua" pitchFamily="18" charset="0"/>
              </a:rPr>
              <a:t>среднего</a:t>
            </a:r>
            <a:r>
              <a:rPr lang="ru-RU" sz="1400" b="1" spc="-3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и </a:t>
            </a:r>
            <a:r>
              <a:rPr lang="ru-RU" sz="1400" b="1" spc="-30" dirty="0" smtClean="0">
                <a:solidFill>
                  <a:schemeClr val="bg1"/>
                </a:solidFill>
                <a:latin typeface="Book Antiqua" pitchFamily="18" charset="0"/>
              </a:rPr>
              <a:t>низкого</a:t>
            </a:r>
            <a:r>
              <a:rPr lang="ru-RU" sz="1400" b="1" spc="-3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риска, </a:t>
            </a:r>
          </a:p>
          <a:p>
            <a:pPr algn="ctr"/>
            <a:r>
              <a:rPr lang="ru-RU" sz="1400" b="1" spc="-3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подлежат отнесению к категориям значительного и среднего риска соответственно </a:t>
            </a:r>
          </a:p>
          <a:p>
            <a:pPr algn="ctr"/>
            <a:r>
              <a:rPr lang="ru-RU" sz="1400" b="1" spc="-30" dirty="0" smtClean="0">
                <a:solidFill>
                  <a:schemeClr val="bg1"/>
                </a:solidFill>
                <a:latin typeface="Book Antiqua" pitchFamily="18" charset="0"/>
              </a:rPr>
              <a:t>при наличии  в течение 3 лет</a:t>
            </a:r>
            <a:r>
              <a:rPr lang="ru-RU" sz="1400" b="1" spc="-3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, предшествующих дате принятия решения об отнесении </a:t>
            </a:r>
          </a:p>
          <a:p>
            <a:pPr algn="ctr"/>
            <a:r>
              <a:rPr lang="ru-RU" sz="1400" b="1" spc="-3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объекта контроля к категории риска, постановления о привлечении лицензиата к административной ответственности  за совершение административного правонарушения, связанного с осуществлением лицензируемого вида деятельности </a:t>
            </a:r>
            <a:endParaRPr lang="ru-RU" sz="1400" spc="-30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 algn="ctr"/>
            <a:endParaRPr lang="ru-RU" sz="1600" dirty="0">
              <a:latin typeface="Book Antiqua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51520" y="4913784"/>
            <a:ext cx="8640960" cy="1611560"/>
          </a:xfrm>
          <a:prstGeom prst="round2DiagRect">
            <a:avLst/>
          </a:prstGeom>
          <a:solidFill>
            <a:srgbClr val="648F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300" b="1" spc="-30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just"/>
            <a:r>
              <a:rPr lang="ru-RU" sz="1300" b="1" spc="-30" dirty="0" smtClean="0">
                <a:solidFill>
                  <a:srgbClr val="C00000"/>
                </a:solidFill>
                <a:latin typeface="Book Antiqua" pitchFamily="18" charset="0"/>
              </a:rPr>
              <a:t>а)</a:t>
            </a:r>
            <a:r>
              <a:rPr lang="ru-RU" sz="1300" b="1" spc="-30" dirty="0" smtClean="0">
                <a:solidFill>
                  <a:srgbClr val="FFFF66"/>
                </a:solidFill>
                <a:latin typeface="Book Antiqua" pitchFamily="18" charset="0"/>
              </a:rPr>
              <a:t> </a:t>
            </a:r>
            <a:r>
              <a:rPr lang="ru-RU" sz="1300" b="1" spc="-30" dirty="0" smtClean="0">
                <a:latin typeface="Book Antiqua" pitchFamily="18" charset="0"/>
              </a:rPr>
              <a:t>заявление должно содержать номер соответствующего объекта контроля в едином реестре видов федерального государственного контроля (надзора) (ЕРВК); </a:t>
            </a:r>
          </a:p>
          <a:p>
            <a:pPr algn="just"/>
            <a:r>
              <a:rPr lang="ru-RU" sz="1300" b="1" spc="-30" dirty="0" smtClean="0">
                <a:solidFill>
                  <a:srgbClr val="C00000"/>
                </a:solidFill>
                <a:latin typeface="Book Antiqua" pitchFamily="18" charset="0"/>
              </a:rPr>
              <a:t>б)</a:t>
            </a:r>
            <a:r>
              <a:rPr lang="ru-RU" sz="1300" b="1" spc="-30" dirty="0" smtClean="0">
                <a:latin typeface="Book Antiqua" pitchFamily="18" charset="0"/>
              </a:rPr>
              <a:t> заявление рассматривается руководителем (заместителем руководителя) контрольного (надзорного) органа, принявшего решение о присвоении объекту контроля категории риска; </a:t>
            </a:r>
          </a:p>
          <a:p>
            <a:pPr algn="just"/>
            <a:r>
              <a:rPr lang="ru-RU" sz="1300" b="1" spc="-30" dirty="0" smtClean="0">
                <a:solidFill>
                  <a:srgbClr val="C00000"/>
                </a:solidFill>
                <a:latin typeface="Book Antiqua" pitchFamily="18" charset="0"/>
              </a:rPr>
              <a:t>в)</a:t>
            </a:r>
            <a:r>
              <a:rPr lang="ru-RU" sz="1300" b="1" spc="-30" dirty="0" smtClean="0">
                <a:latin typeface="Book Antiqua" pitchFamily="18" charset="0"/>
              </a:rPr>
              <a:t> срок рассмотрения заявления не может превышать 5 рабочих дней со дня регистрации .</a:t>
            </a:r>
          </a:p>
          <a:p>
            <a:pPr algn="ctr"/>
            <a:endParaRPr lang="ru-RU" sz="1100" b="1" spc="-30" dirty="0" smtClean="0">
              <a:latin typeface="Book Antiqua" pitchFamily="18" charset="0"/>
            </a:endParaRPr>
          </a:p>
          <a:p>
            <a:pPr algn="ctr"/>
            <a:r>
              <a:rPr lang="ru-RU" sz="1200" b="1" spc="-30" dirty="0" smtClean="0">
                <a:solidFill>
                  <a:srgbClr val="891518"/>
                </a:solidFill>
                <a:latin typeface="Book Antiqua" pitchFamily="18" charset="0"/>
              </a:rPr>
              <a:t>До 01.01.2030 заявление может подаваться и рассматриваться в соответствии с  главой  9 Федерального закона      </a:t>
            </a:r>
          </a:p>
          <a:p>
            <a:pPr algn="ctr"/>
            <a:r>
              <a:rPr lang="ru-RU" sz="1200" b="1" spc="-30" dirty="0" smtClean="0">
                <a:solidFill>
                  <a:srgbClr val="891518"/>
                </a:solidFill>
                <a:latin typeface="Book Antiqua" pitchFamily="18" charset="0"/>
              </a:rPr>
              <a:t>№ 248-ФЗ  и ПП  РФ  от 10.03.2023 № 372 , дополнившим  ПП  РФ от 10.03.2022 № 336 пунктом 8(1)</a:t>
            </a:r>
          </a:p>
          <a:p>
            <a:pPr algn="just"/>
            <a:r>
              <a:rPr lang="ru-RU" sz="1300" b="1" spc="-30" dirty="0" smtClean="0">
                <a:latin typeface="Book Antiqua" pitchFamily="18" charset="0"/>
              </a:rPr>
              <a:t> 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395536" y="1916832"/>
            <a:ext cx="288032" cy="792088"/>
          </a:xfrm>
          <a:prstGeom prst="downArrow">
            <a:avLst/>
          </a:prstGeom>
          <a:gradFill flip="none" rotWithShape="1">
            <a:gsLst>
              <a:gs pos="0">
                <a:srgbClr val="0064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395536" y="3356992"/>
            <a:ext cx="288032" cy="792088"/>
          </a:xfrm>
          <a:prstGeom prst="upArrow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691680" y="4509120"/>
            <a:ext cx="5760640" cy="495672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spc="-30" dirty="0" smtClean="0">
                <a:solidFill>
                  <a:schemeClr val="bg1"/>
                </a:solidFill>
                <a:latin typeface="Book Antiqua" pitchFamily="18" charset="0"/>
              </a:rPr>
              <a:t>Заявление контролируемого лица об изменении категории риска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4283968" y="4437112"/>
            <a:ext cx="432048" cy="216024"/>
          </a:xfrm>
          <a:prstGeom prst="downArrow">
            <a:avLst/>
          </a:prstGeom>
          <a:solidFill>
            <a:srgbClr val="FFFFF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131840" y="2924944"/>
            <a:ext cx="2808312" cy="21602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spc="-30" dirty="0" smtClean="0">
                <a:solidFill>
                  <a:schemeClr val="bg1"/>
                </a:solidFill>
                <a:latin typeface="Book Antiqua" pitchFamily="18" charset="0"/>
              </a:rPr>
              <a:t>п. 26 ПП Российской Федерации № 1845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1879"/>
            <a:ext cx="865896" cy="936104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/>
          <a:srcRect l="2558" t="4144" r="680" b="4286"/>
          <a:stretch>
            <a:fillRect/>
          </a:stretch>
        </p:blipFill>
        <p:spPr bwMode="auto">
          <a:xfrm>
            <a:off x="179513" y="1628800"/>
            <a:ext cx="878497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23728" y="836712"/>
            <a:ext cx="5472608" cy="720080"/>
          </a:xfrm>
          <a:prstGeom prst="rect">
            <a:avLst/>
          </a:prstGeom>
          <a:solidFill>
            <a:srgbClr val="204D8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Единый реестр контрольных (надзорных) мероприятий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556792"/>
            <a:ext cx="8640960" cy="2410916"/>
          </a:xfrm>
          <a:prstGeom prst="rect">
            <a:avLst/>
          </a:prstGeom>
          <a:solidFill>
            <a:srgbClr val="204D8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>
              <a:spcAft>
                <a:spcPts val="800"/>
              </a:spcAft>
            </a:pPr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Федеральная служба по гидрометеорологии и мониторингу окружающей среды (Росгидромет )</a:t>
            </a:r>
          </a:p>
          <a:p>
            <a:pPr algn="ctr"/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Почтовый адрес: Нововаганьковский пер., д. 12 </a:t>
            </a:r>
          </a:p>
          <a:p>
            <a:pPr algn="ctr"/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Москва, ГСП-3, 125993</a:t>
            </a:r>
          </a:p>
          <a:p>
            <a:pPr algn="ctr"/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Официальный сайт:</a:t>
            </a: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hlinkClick r:id="rId2"/>
              </a:rPr>
              <a:t>https://www.meteorf.gov.ru</a:t>
            </a: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u="sng" dirty="0" smtClean="0">
              <a:ln w="18415" cmpd="sng">
                <a:noFill/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Электронная почта: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hlinkClick r:id="rId3"/>
              </a:rPr>
              <a:t>roshydromet@meteorf.ru</a:t>
            </a:r>
            <a:endParaRPr lang="ru-RU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Телефон: +7 (499) 795-21-14, +7 (499) 252-14-86  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4221088"/>
            <a:ext cx="8640960" cy="1579920"/>
          </a:xfrm>
          <a:prstGeom prst="rect">
            <a:avLst/>
          </a:prstGeom>
          <a:solidFill>
            <a:srgbClr val="204D8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>
              <a:spcAft>
                <a:spcPts val="800"/>
              </a:spcAft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Департамент Росгидромета по ЦФО</a:t>
            </a:r>
          </a:p>
          <a:p>
            <a:pPr algn="ctr"/>
            <a:r>
              <a:rPr lang="ru-RU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Почтовый адрес: ул. Глебовская, д. 20Б, г. Москва, 107258</a:t>
            </a:r>
          </a:p>
          <a:p>
            <a:pPr algn="ctr"/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Официальный сайт: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hlinkClick r:id="rId4"/>
              </a:rPr>
              <a:t>http://www.cfo.meteorf.ru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dirty="0" smtClean="0">
              <a:ln w="18415" cmpd="sng">
                <a:noFill/>
                <a:prstDash val="solid"/>
              </a:ln>
              <a:noFill/>
              <a:effectLst>
                <a:glow rad="101600">
                  <a:schemeClr val="bg1">
                    <a:alpha val="60000"/>
                  </a:schemeClr>
                </a:glow>
              </a:effectLst>
              <a:latin typeface="Book Antiqua" pitchFamily="18" charset="0"/>
            </a:endParaRPr>
          </a:p>
          <a:p>
            <a:pPr algn="ctr"/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Электронная почта: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hlinkClick r:id="rId5"/>
              </a:rPr>
              <a:t>depcfo@meteorf.ru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 Antiqua" pitchFamily="18" charset="0"/>
              </a:rPr>
              <a:t> </a:t>
            </a:r>
          </a:p>
          <a:p>
            <a:pPr algn="ctr"/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Телефон: +7 (495) 530-20-20</a:t>
            </a:r>
            <a:endParaRPr lang="ru-RU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420888"/>
            <a:ext cx="648072" cy="700619"/>
          </a:xfrm>
          <a:prstGeom prst="rect">
            <a:avLst/>
          </a:prstGeom>
          <a:noFill/>
        </p:spPr>
      </p:pic>
      <p:pic>
        <p:nvPicPr>
          <p:cNvPr id="6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653136"/>
            <a:ext cx="648072" cy="70061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144" y="404664"/>
            <a:ext cx="865896" cy="936104"/>
          </a:xfrm>
          <a:prstGeom prst="rect">
            <a:avLst/>
          </a:prstGeom>
          <a:noFill/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51520" y="1484784"/>
            <a:ext cx="8640960" cy="1728192"/>
          </a:xfrm>
          <a:prstGeom prst="round2Diag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sz="2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Федеральный закон </a:t>
            </a:r>
          </a:p>
          <a:p>
            <a:pPr algn="ctr"/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«О государственном контроле (надзоре) </a:t>
            </a:r>
          </a:p>
          <a:p>
            <a:pPr algn="ctr"/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и муниципальном контроле в Российской Федерации» от 31.07.2020 № 248-ФЗ</a:t>
            </a:r>
          </a:p>
          <a:p>
            <a:pPr algn="ctr"/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251520" y="3284984"/>
            <a:ext cx="4032448" cy="914400"/>
          </a:xfrm>
          <a:prstGeom prst="snip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Book Antiqua" pitchFamily="18" charset="0"/>
              </a:rPr>
              <a:t>Контрольные (надзорные) мероприятия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Глава 12 № 248-ФЗ</a:t>
            </a: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251520" y="5085184"/>
            <a:ext cx="4032448" cy="1296144"/>
          </a:xfrm>
          <a:prstGeom prst="snip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spc="-30" dirty="0" smtClean="0">
                <a:solidFill>
                  <a:schemeClr val="tx1"/>
                </a:solidFill>
                <a:latin typeface="Book Antiqua" pitchFamily="18" charset="0"/>
              </a:rPr>
              <a:t>Внеплановые</a:t>
            </a:r>
            <a:r>
              <a:rPr lang="ru-RU" sz="1400" b="1" spc="-3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1400" b="1" spc="-30" dirty="0" smtClean="0">
                <a:solidFill>
                  <a:srgbClr val="891518"/>
                </a:solidFill>
                <a:latin typeface="Book Antiqua" pitchFamily="18" charset="0"/>
              </a:rPr>
              <a:t>(248-ФЗ, ст. 66)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100" dirty="0" smtClean="0">
                <a:latin typeface="Book Antiqua" pitchFamily="18" charset="0"/>
              </a:rPr>
              <a:t> наличие сведений о причинении (угрозе причинения) вреда охраняемым законом ценностям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Book Antiqua" pitchFamily="18" charset="0"/>
              </a:rPr>
              <a:t>-  уклонение от проведения </a:t>
            </a:r>
            <a:r>
              <a:rPr lang="ru-RU" sz="1100" b="1" dirty="0" smtClean="0">
                <a:solidFill>
                  <a:srgbClr val="891518"/>
                </a:solidFill>
                <a:latin typeface="Book Antiqua" pitchFamily="18" charset="0"/>
              </a:rPr>
              <a:t>ОПВ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Book Antiqua" pitchFamily="18" charset="0"/>
              </a:rPr>
              <a:t>- при выявлении </a:t>
            </a:r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индикаторов риска</a:t>
            </a:r>
            <a:r>
              <a:rPr lang="ru-RU" sz="1300" b="1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Book Antiqua" pitchFamily="18" charset="0"/>
              </a:rPr>
              <a:t>и др</a:t>
            </a:r>
            <a:r>
              <a:rPr lang="ru-RU" sz="1000" dirty="0" smtClean="0">
                <a:latin typeface="Book Antiqua" pitchFamily="18" charset="0"/>
              </a:rPr>
              <a:t>.</a:t>
            </a:r>
            <a:endParaRPr lang="en-US" sz="1400" b="1" spc="-3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Book Antiqua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/>
          </a:p>
          <a:p>
            <a:pPr algn="ctr"/>
            <a:endParaRPr lang="ru-RU" dirty="0"/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4716016" y="3429000"/>
            <a:ext cx="4032448" cy="936104"/>
          </a:xfrm>
          <a:prstGeom prst="snip2Diag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/>
          </a:p>
          <a:p>
            <a:pPr algn="ctr"/>
            <a:r>
              <a:rPr lang="ru-RU" b="1" dirty="0" smtClean="0">
                <a:latin typeface="Book Antiqua" pitchFamily="18" charset="0"/>
              </a:rPr>
              <a:t>Профилактические мероприятия</a:t>
            </a:r>
            <a:endParaRPr lang="ru-RU" dirty="0" smtClean="0">
              <a:latin typeface="Book Antiqua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Глава 10 № 248-ФЗ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5652120" y="4509120"/>
            <a:ext cx="3096344" cy="1872208"/>
          </a:xfrm>
          <a:prstGeom prst="snip2Diag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50" b="1" dirty="0" smtClean="0">
              <a:solidFill>
                <a:srgbClr val="006400"/>
              </a:solidFill>
              <a:latin typeface="Book Antiqua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Проводятся</a:t>
            </a:r>
          </a:p>
          <a:p>
            <a:pPr algn="ctr"/>
            <a:r>
              <a:rPr lang="ru-RU" sz="1200" b="1" dirty="0" smtClean="0">
                <a:latin typeface="Book Antiqua" pitchFamily="18" charset="0"/>
              </a:rPr>
              <a:t>Постановление Правительства РФ от 16.11.2020 № 1845</a:t>
            </a:r>
          </a:p>
          <a:p>
            <a:pPr lvl="0" algn="ctr"/>
            <a:r>
              <a:rPr lang="ru-RU" sz="1200" b="1" dirty="0" smtClean="0">
                <a:solidFill>
                  <a:srgbClr val="891518"/>
                </a:solidFill>
                <a:latin typeface="Book Antiqua" pitchFamily="18" charset="0"/>
              </a:rPr>
              <a:t>Программа</a:t>
            </a:r>
            <a:r>
              <a:rPr lang="ru-RU" sz="1200" b="1" dirty="0" smtClean="0">
                <a:solidFill>
                  <a:prstClr val="black"/>
                </a:solidFill>
                <a:latin typeface="Book Antiqua" pitchFamily="18" charset="0"/>
              </a:rPr>
              <a:t> профилактических мероприятий на </a:t>
            </a:r>
            <a:r>
              <a:rPr lang="ru-RU" sz="1200" b="1" dirty="0" smtClean="0">
                <a:solidFill>
                  <a:srgbClr val="891518"/>
                </a:solidFill>
                <a:latin typeface="Book Antiqua" pitchFamily="18" charset="0"/>
              </a:rPr>
              <a:t>2025</a:t>
            </a:r>
            <a:r>
              <a:rPr lang="ru-RU" sz="1200" b="1" dirty="0" smtClean="0">
                <a:solidFill>
                  <a:prstClr val="black"/>
                </a:solidFill>
                <a:latin typeface="Book Antiqua" pitchFamily="18" charset="0"/>
              </a:rPr>
              <a:t> год </a:t>
            </a:r>
          </a:p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Book Antiqua" pitchFamily="18" charset="0"/>
              </a:rPr>
              <a:t>(приказ Росгидромета от 25.12.2024 № 415)</a:t>
            </a:r>
            <a:endParaRPr lang="ru-RU" sz="1200" b="1" dirty="0" smtClean="0">
              <a:latin typeface="Book Antiqua" pitchFamily="18" charset="0"/>
            </a:endParaRPr>
          </a:p>
          <a:p>
            <a:pPr algn="ctr"/>
            <a:endParaRPr lang="ru-RU" sz="1550" b="1" dirty="0" smtClean="0">
              <a:latin typeface="Book Antiqu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332656"/>
            <a:ext cx="5400600" cy="61555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/>
            </a:r>
            <a:br>
              <a:rPr lang="ru-RU" sz="17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</a:br>
            <a:endParaRPr lang="ru-RU" sz="1700" b="1" dirty="0" smtClean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251520" y="4293096"/>
            <a:ext cx="4032448" cy="567680"/>
          </a:xfrm>
          <a:prstGeom prst="snip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chemeClr val="tx1"/>
                </a:solidFill>
                <a:latin typeface="Book Antiqua" pitchFamily="18" charset="0"/>
              </a:rPr>
              <a:t>Плановые </a:t>
            </a:r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не проводятся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latin typeface="Book Antiqua" pitchFamily="18" charset="0"/>
              </a:rPr>
              <a:t>(ФЗ от 28.12.2024 № 540-ФЗ,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latin typeface="Book Antiqua" pitchFamily="18" charset="0"/>
              </a:rPr>
              <a:t>только для </a:t>
            </a:r>
            <a:r>
              <a:rPr lang="ru-RU" sz="1300" b="1" dirty="0" smtClean="0">
                <a:solidFill>
                  <a:srgbClr val="891518"/>
                </a:solidFill>
                <a:latin typeface="Book Antiqua" pitchFamily="18" charset="0"/>
              </a:rPr>
              <a:t>ЧВР</a:t>
            </a:r>
            <a:r>
              <a:rPr lang="ru-RU" sz="1300" b="1" dirty="0" smtClean="0">
                <a:latin typeface="Book Antiqua" pitchFamily="18" charset="0"/>
              </a:rPr>
              <a:t> и </a:t>
            </a:r>
            <a:r>
              <a:rPr lang="ru-RU" sz="1300" b="1" dirty="0" smtClean="0">
                <a:solidFill>
                  <a:srgbClr val="891518"/>
                </a:solidFill>
                <a:latin typeface="Book Antiqua" pitchFamily="18" charset="0"/>
              </a:rPr>
              <a:t>ВР</a:t>
            </a:r>
            <a:r>
              <a:rPr lang="ru-RU" sz="1300" b="1" spc="-30" dirty="0" smtClean="0">
                <a:latin typeface="Book Antiqua" pitchFamily="18" charset="0"/>
              </a:rPr>
              <a:t>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pc="-3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/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/>
          </a:p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995936" y="5445224"/>
            <a:ext cx="1296144" cy="1296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Согласование с органами прокуратуры</a:t>
            </a:r>
          </a:p>
          <a:p>
            <a:pPr algn="ctr"/>
            <a:endParaRPr lang="ru-RU" sz="900" b="1" spc="-3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spc="-30" dirty="0" smtClean="0">
                <a:solidFill>
                  <a:schemeClr val="bg1"/>
                </a:solidFill>
                <a:latin typeface="Book Antiqua" pitchFamily="18" charset="0"/>
              </a:rPr>
              <a:t>(ч.5 ст.73)</a:t>
            </a:r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chemeClr val="bg1"/>
                </a:solidFill>
              </a:rPr>
              <a:t/>
            </a:r>
            <a:br>
              <a:rPr lang="ru-RU" sz="1000" dirty="0" smtClean="0">
                <a:solidFill>
                  <a:schemeClr val="bg1"/>
                </a:solidFill>
              </a:rPr>
            </a:br>
            <a:endParaRPr lang="ru-RU" sz="1000" dirty="0" smtClean="0">
              <a:solidFill>
                <a:schemeClr val="bg1"/>
              </a:solidFill>
            </a:endParaRPr>
          </a:p>
          <a:p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691680" y="6237312"/>
            <a:ext cx="1296144" cy="50405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3275856" y="1484784"/>
            <a:ext cx="3672408" cy="3456384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 Antiqua" pitchFamily="18" charset="0"/>
              </a:rPr>
              <a:t>3 индикатора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619672" y="116632"/>
            <a:ext cx="1296144" cy="72008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251520" y="908720"/>
            <a:ext cx="4032448" cy="639688"/>
          </a:xfrm>
          <a:prstGeom prst="snip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Минприроды России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06.10.2023 № 653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0" dirty="0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51520" y="1700808"/>
            <a:ext cx="8640960" cy="792088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"Об утверждении перечня </a:t>
            </a:r>
            <a:r>
              <a:rPr lang="ru-RU" sz="105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индикаторов риска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нарушения обязательных требований, используемых при  осуществлении федерального государственного лицензионного контроля (надзора) за деятельностью в области гидрометеорологии и смежных с ней областях (за исключением указанной деятельности, осуществляемой в ходе инженерных изысканий, выполняемых для подготовки проектной документации, строительства, реконструкции объектов капитального строительства)"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79512" y="2636912"/>
            <a:ext cx="3888432" cy="39604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Поступление в Росгидромет заявления о предоставлении лицензии (о внесении изменений в реестр лицензий) на осуществление ДОГ и СО от соискателя лицензии (лицензиата), объекты которого, используемые для осуществления ДОГ и СО, </a:t>
            </a:r>
            <a:r>
              <a:rPr lang="ru-RU" sz="1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принадлежат на праве собственности или ином законном основании </a:t>
            </a:r>
          </a:p>
          <a:p>
            <a:pPr algn="ctr"/>
            <a:r>
              <a:rPr lang="ru-RU" sz="1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иному лицензиату </a:t>
            </a:r>
          </a:p>
          <a:p>
            <a:pPr algn="ctr"/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при условии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отсутствия в лицензирующем органе направленного таким лицензиатом заявления о внесении изменений в реестр лицензий на осуществление ДОГ и СО в связи с прекращением ДОГ и СО в одном месте или нескольких местах ее осуществления с указанием в нем на данное место осуществления ДОГ и СО либо заявления о прекращении ДОГ и СО.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779912" y="3933056"/>
            <a:ext cx="2808312" cy="27363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То же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отношении технических средств и оборудования для выполнения работ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(оказания услуг) </a:t>
            </a:r>
          </a:p>
          <a:p>
            <a:pPr algn="ctr"/>
            <a:r>
              <a:rPr lang="ru-RU" sz="11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при том же условии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указанием в заявлении иного лицензиата на место осуществления деятельности в области гидрометеорологии и смежных с ней областях, в котором расположены данные технические средства и оборудование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07904" y="4941168"/>
            <a:ext cx="1847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300192" y="2780928"/>
            <a:ext cx="2736304" cy="27363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Включение информации о лицензиате, осуществляющем деятельность в области гидрометеорологии и смежных с ней областях, в </a:t>
            </a:r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реестр недобросовестных поставщиков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 причине одностороннего отказа заказчика от исполнения договора (контракта) в связи с </a:t>
            </a:r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нарушением лицензиатом условий договора 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контракта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связанного с ДОГ и СО</a:t>
            </a:r>
            <a:b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 smtClean="0"/>
          </a:p>
          <a:p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7963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3933056"/>
            <a:ext cx="957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51920" y="4509120"/>
            <a:ext cx="51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72200" y="3284984"/>
            <a:ext cx="5100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865896" cy="936104"/>
          </a:xfrm>
          <a:prstGeom prst="rect">
            <a:avLst/>
          </a:prstGeom>
          <a:noFill/>
        </p:spPr>
      </p:pic>
      <p:sp>
        <p:nvSpPr>
          <p:cNvPr id="22" name="Выгнутая вниз стрелка 21"/>
          <p:cNvSpPr/>
          <p:nvPr/>
        </p:nvSpPr>
        <p:spPr>
          <a:xfrm rot="9489838">
            <a:off x="3347877" y="3873231"/>
            <a:ext cx="1352089" cy="648072"/>
          </a:xfrm>
          <a:prstGeom prst="curvedUpArrow">
            <a:avLst/>
          </a:prstGeom>
          <a:solidFill>
            <a:srgbClr val="648FC4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789" y="390636"/>
            <a:ext cx="865896" cy="936104"/>
          </a:xfrm>
          <a:prstGeom prst="rect">
            <a:avLst/>
          </a:prstGeom>
          <a:noFill/>
        </p:spPr>
      </p:pic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251520" y="1628800"/>
            <a:ext cx="3024336" cy="1944216"/>
          </a:xfrm>
          <a:prstGeom prst="snip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1600" b="1" dirty="0" smtClean="0">
                <a:latin typeface="Book Antiqua" pitchFamily="18" charset="0"/>
              </a:rPr>
              <a:t>Стимулирование добросовестного соблюдения обязательных требований всеми контролируемыми лицами</a:t>
            </a:r>
            <a:endParaRPr lang="ru-RU" sz="1600" dirty="0" smtClean="0">
              <a:latin typeface="Book Antiqua" pitchFamily="18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5868144" y="1700808"/>
            <a:ext cx="3024336" cy="2016224"/>
          </a:xfrm>
          <a:prstGeom prst="snip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>
                <a:latin typeface="Book Antiqua" pitchFamily="18" charset="0"/>
              </a:rPr>
              <a:t>Создание условий для доведения обязательных требований до контролируемых лиц, повышение информированности о способах их соблюдения</a:t>
            </a:r>
            <a:endParaRPr lang="ru-RU" sz="1600" dirty="0" smtClean="0">
              <a:latin typeface="Book Antiqua" pitchFamily="18" charset="0"/>
            </a:endParaRPr>
          </a:p>
          <a:p>
            <a:pPr algn="ctr"/>
            <a:endParaRPr lang="ru-RU" b="1" dirty="0" smtClean="0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1835696" y="4581128"/>
            <a:ext cx="5616624" cy="1656184"/>
          </a:xfrm>
          <a:prstGeom prst="snip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sz="1600" b="1" dirty="0" smtClean="0">
                <a:latin typeface="Book Antiqua" pitchFamily="18" charset="0"/>
              </a:rPr>
              <a:t>Устранение условий, причин и факторов, способных привести к нарушениям обязательных требований и (или) причинению вреда (ущерба) охраняемым законом ценностя</a:t>
            </a:r>
            <a:r>
              <a:rPr lang="ru-RU" sz="1600" b="1" dirty="0" smtClean="0"/>
              <a:t>м</a:t>
            </a:r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332656"/>
            <a:ext cx="5400600" cy="61555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ДЕПАРТАМЕНТ РОСГИДРОМЕТА ПО ЦФО</a:t>
            </a:r>
            <a:br>
              <a:rPr lang="ru-RU" sz="17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</a:br>
            <a:endParaRPr lang="ru-RU" sz="1700" b="1" dirty="0" smtClean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3597823">
            <a:off x="2983969" y="1251490"/>
            <a:ext cx="3589238" cy="2798409"/>
          </a:xfrm>
          <a:prstGeom prst="triangle">
            <a:avLst>
              <a:gd name="adj" fmla="val 51264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75856" y="256490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Цели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профилактики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1916832"/>
            <a:ext cx="8208912" cy="4176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atin typeface="Book Antiqua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9552" y="3068960"/>
            <a:ext cx="8208912" cy="5040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Информирование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3645024"/>
            <a:ext cx="8208912" cy="5040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Обобщение правоприменительной практики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4221088"/>
            <a:ext cx="8208912" cy="5040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Консультирование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4797152"/>
            <a:ext cx="8208912" cy="5040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Объявление предостережения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5373216"/>
            <a:ext cx="8208912" cy="5040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Профилактический визит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412776"/>
            <a:ext cx="3240360" cy="7200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Основной метод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7664" y="1412776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65896" cy="936104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539552" y="2204864"/>
            <a:ext cx="3168352" cy="7920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b="1" kern="0" spc="3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Клиенто-ориентированность</a:t>
            </a:r>
            <a:endParaRPr lang="ru-RU" b="1" kern="0" spc="300" dirty="0">
              <a:solidFill>
                <a:schemeClr val="tx2">
                  <a:lumMod val="60000"/>
                  <a:lumOff val="4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1412776"/>
            <a:ext cx="4824536" cy="1584176"/>
          </a:xfrm>
          <a:prstGeom prst="rect">
            <a:avLst/>
          </a:prstGeom>
          <a:solidFill>
            <a:srgbClr val="648FC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Book Antiqua" pitchFamily="18" charset="0"/>
              </a:rPr>
              <a:t>Виды профилактических мероприятий</a:t>
            </a:r>
            <a:endParaRPr lang="ru-RU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084168" y="2636912"/>
            <a:ext cx="1296144" cy="72008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476672"/>
            <a:ext cx="8280920" cy="151216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Информирование.</a:t>
            </a:r>
            <a:r>
              <a:rPr lang="ru-RU" sz="1200" b="1" dirty="0" smtClean="0">
                <a:latin typeface="Book Antiqua" pitchFamily="18" charset="0"/>
              </a:rPr>
              <a:t> </a:t>
            </a:r>
            <a:r>
              <a:rPr lang="ru-RU" sz="1200" b="1" kern="0" spc="-30" dirty="0" smtClean="0">
                <a:latin typeface="Book Antiqua" pitchFamily="18" charset="0"/>
              </a:rPr>
              <a:t>Контрольные (надзорные) органы осуществляют информирование контролируемых лиц и иных заинтересованных лиц по вопросам соблюдения обязательных требований. Информирование осуществляется посредством размещения соответствующих сведений на официальном сайте контрольного (надзорного) органа в сети "Интернет", в средствах массовой информации, через личные кабинеты контролируемых лиц в государственных информационных системах (при их наличии) и в иных формах (ст. 46 № 248-ФЗ). </a:t>
            </a:r>
            <a:endParaRPr lang="ru-RU" sz="1200" kern="0" spc="-30" dirty="0">
              <a:latin typeface="Book Antiqu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2132856"/>
            <a:ext cx="8136904" cy="194421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Обобщение правоприменительной практики.</a:t>
            </a:r>
            <a:r>
              <a:rPr lang="ru-RU" sz="1600" b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1200" b="1" dirty="0" smtClean="0">
                <a:solidFill>
                  <a:srgbClr val="BE0659"/>
                </a:solidFill>
                <a:latin typeface="Book Antiqua" pitchFamily="18" charset="0"/>
              </a:rPr>
              <a:t> </a:t>
            </a:r>
            <a:r>
              <a:rPr lang="ru-RU" sz="1200" b="1" kern="0" spc="20" dirty="0" smtClean="0">
                <a:latin typeface="Book Antiqua" pitchFamily="18" charset="0"/>
              </a:rPr>
              <a:t>Основные цели: обеспечение единообразных подходов к </a:t>
            </a:r>
            <a:r>
              <a:rPr lang="ru-RU" sz="1200" b="1" dirty="0" smtClean="0">
                <a:latin typeface="Book Antiqua" pitchFamily="18" charset="0"/>
              </a:rPr>
              <a:t>применению контрольным (надзорным) органом и его должностными лицами обязательных требований, законодательства Российской Федерации о государственном контроле (надзоре), муниципальном контроле; выявление типичных нарушений обязательных требований, причин, факторов и условий, способствующих возникновению указанных нарушений и др. (ст.  47 № 248-ФЗ).</a:t>
            </a:r>
            <a:endParaRPr lang="ru-RU" sz="1200" dirty="0">
              <a:latin typeface="Book Antiqu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4221088"/>
            <a:ext cx="8280920" cy="23762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Консультирование.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1600" dirty="0" smtClean="0">
                <a:solidFill>
                  <a:srgbClr val="BE0659"/>
                </a:solidFill>
                <a:latin typeface="Book Antiqua" pitchFamily="18" charset="0"/>
              </a:rPr>
              <a:t> </a:t>
            </a:r>
            <a:r>
              <a:rPr lang="ru-RU" sz="1200" b="1" dirty="0" smtClean="0">
                <a:latin typeface="Book Antiqua" pitchFamily="18" charset="0"/>
              </a:rPr>
              <a:t>Консультирование осуществляется по вопросам организации и осуществления лицензионного контроля ( п. 37 Положения), в том числе: </a:t>
            </a:r>
          </a:p>
          <a:p>
            <a:r>
              <a:rPr lang="ru-RU" sz="1200" b="1" dirty="0" smtClean="0">
                <a:latin typeface="Book Antiqua" pitchFamily="18" charset="0"/>
              </a:rPr>
              <a:t>а) порядок отнесения объектов лицензионного контроля к категориям риска; </a:t>
            </a:r>
            <a:endParaRPr lang="ru-RU" sz="1200" dirty="0" smtClean="0">
              <a:latin typeface="Book Antiqua" pitchFamily="18" charset="0"/>
            </a:endParaRPr>
          </a:p>
          <a:p>
            <a:r>
              <a:rPr lang="ru-RU" sz="1200" b="1" dirty="0" smtClean="0">
                <a:latin typeface="Book Antiqua" pitchFamily="18" charset="0"/>
              </a:rPr>
              <a:t>б) порядок проведения внеплановых контрольных (надзорных) мероприятий; </a:t>
            </a:r>
            <a:endParaRPr lang="ru-RU" sz="1200" dirty="0" smtClean="0">
              <a:latin typeface="Book Antiqua" pitchFamily="18" charset="0"/>
            </a:endParaRPr>
          </a:p>
          <a:p>
            <a:r>
              <a:rPr lang="ru-RU" sz="1200" b="1" dirty="0" smtClean="0">
                <a:latin typeface="Book Antiqua" pitchFamily="18" charset="0"/>
              </a:rPr>
              <a:t>в) периодичность и порядок проведения плановых контрольных (надзорных) мероприятий; </a:t>
            </a:r>
            <a:endParaRPr lang="ru-RU" sz="1200" dirty="0" smtClean="0">
              <a:latin typeface="Book Antiqua" pitchFamily="18" charset="0"/>
            </a:endParaRPr>
          </a:p>
          <a:p>
            <a:r>
              <a:rPr lang="ru-RU" sz="1200" b="1" dirty="0" smtClean="0">
                <a:latin typeface="Book Antiqua" pitchFamily="18" charset="0"/>
              </a:rPr>
              <a:t>г) состав и порядок осуществления профилактических мероприятий; </a:t>
            </a:r>
            <a:endParaRPr lang="ru-RU" sz="1200" dirty="0" smtClean="0">
              <a:latin typeface="Book Antiqua" pitchFamily="18" charset="0"/>
            </a:endParaRPr>
          </a:p>
          <a:p>
            <a:r>
              <a:rPr lang="ru-RU" sz="1200" b="1" dirty="0" smtClean="0">
                <a:latin typeface="Book Antiqua" pitchFamily="18" charset="0"/>
              </a:rPr>
              <a:t>д) порядок обжалования решений лицензирующего органа, действий (бездействия) его должностных лиц.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сервис по записи на проведение консультирования и профилактического визита через ЕПГУ </a:t>
            </a: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(письмо от  07.08.2024 № П23-290452)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6165304"/>
            <a:ext cx="1152128" cy="2880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МИНЦИФРЫ</a:t>
            </a:r>
            <a:endParaRPr lang="ru-RU" sz="11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404664"/>
            <a:ext cx="2160240" cy="4956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Информирование</a:t>
            </a:r>
            <a:r>
              <a:rPr lang="ru-RU" sz="1200" b="1" dirty="0" smtClean="0">
                <a:latin typeface="Book Antiqua" pitchFamily="18" charset="0"/>
              </a:rPr>
              <a:t> </a:t>
            </a:r>
            <a:endParaRPr lang="ru-RU" sz="1200" kern="0" spc="-30" dirty="0">
              <a:latin typeface="Book Antiqu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2276872"/>
            <a:ext cx="5104184" cy="4956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Обобщение правоприменительной практики</a:t>
            </a:r>
            <a:r>
              <a:rPr lang="ru-RU" sz="1600" b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1200" b="1" dirty="0" smtClean="0">
                <a:solidFill>
                  <a:srgbClr val="BE0659"/>
                </a:solidFill>
                <a:latin typeface="Book Antiqua" pitchFamily="18" charset="0"/>
              </a:rPr>
              <a:t> </a:t>
            </a:r>
            <a:endParaRPr lang="ru-RU" sz="1200" dirty="0">
              <a:latin typeface="Book Antiqu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4437112"/>
            <a:ext cx="2151856" cy="4236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Консультирование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1600" dirty="0" smtClean="0">
                <a:solidFill>
                  <a:srgbClr val="BE0659"/>
                </a:solidFill>
                <a:latin typeface="Book Antiqua" pitchFamily="18" charset="0"/>
              </a:rPr>
              <a:t>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67744" y="3717032"/>
            <a:ext cx="6192688" cy="864096"/>
          </a:xfrm>
          <a:prstGeom prst="roundRect">
            <a:avLst/>
          </a:prstGeom>
          <a:solidFill>
            <a:srgbClr val="8915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kern="0" spc="-30" dirty="0" smtClean="0">
                <a:latin typeface="Book Antiqua" pitchFamily="18" charset="0"/>
              </a:rPr>
              <a:t>Предостережение</a:t>
            </a:r>
            <a:r>
              <a:rPr lang="ru-RU" sz="1200" b="1" kern="0" spc="-30" dirty="0" smtClean="0">
                <a:latin typeface="Book Antiqua" pitchFamily="18" charset="0"/>
              </a:rPr>
              <a:t> </a:t>
            </a:r>
          </a:p>
          <a:p>
            <a:pPr algn="ctr"/>
            <a:r>
              <a:rPr lang="ru-RU" sz="1200" b="1" kern="0" spc="-30" dirty="0" smtClean="0">
                <a:latin typeface="Book Antiqua" pitchFamily="18" charset="0"/>
              </a:rPr>
              <a:t>о недопустимости нарушения обязательных требований </a:t>
            </a:r>
          </a:p>
          <a:p>
            <a:pPr algn="ctr"/>
            <a:r>
              <a:rPr lang="ru-RU" sz="1200" b="1" kern="0" spc="-30" dirty="0" smtClean="0">
                <a:latin typeface="Book Antiqua" pitchFamily="18" charset="0"/>
              </a:rPr>
              <a:t>с предложением принять меры </a:t>
            </a:r>
          </a:p>
          <a:p>
            <a:pPr algn="ctr"/>
            <a:r>
              <a:rPr lang="ru-RU" sz="1200" b="1" kern="0" spc="-30" dirty="0" smtClean="0">
                <a:latin typeface="Book Antiqua" pitchFamily="18" charset="0"/>
              </a:rPr>
              <a:t>по обеспечению соблюдения обязательных требований  </a:t>
            </a:r>
            <a:endParaRPr lang="ru-RU" sz="1200" kern="0" spc="-30" dirty="0">
              <a:latin typeface="Book Antiqu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4005064"/>
            <a:ext cx="2016224" cy="2880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 возражение </a:t>
            </a:r>
            <a:endParaRPr lang="ru-RU" sz="11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692696"/>
            <a:ext cx="8208912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solidFill>
                  <a:srgbClr val="891518"/>
                </a:solidFill>
                <a:latin typeface="Book Antiqua" pitchFamily="18" charset="0"/>
              </a:rPr>
              <a:t>Объявление предостережения</a:t>
            </a:r>
            <a:endParaRPr lang="ru-RU" sz="2400" b="1" dirty="0">
              <a:solidFill>
                <a:srgbClr val="891518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52320" y="548680"/>
            <a:ext cx="1008112" cy="7920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kern="0" spc="-30" dirty="0" smtClean="0">
              <a:latin typeface="Book Antiqua" pitchFamily="18" charset="0"/>
            </a:endParaRPr>
          </a:p>
          <a:p>
            <a:pPr algn="ctr"/>
            <a:r>
              <a:rPr lang="ru-RU" sz="1200" b="1" kern="0" spc="-30" dirty="0" smtClean="0">
                <a:latin typeface="Book Antiqua" pitchFamily="18" charset="0"/>
              </a:rPr>
              <a:t>ст. 49 </a:t>
            </a:r>
          </a:p>
          <a:p>
            <a:pPr algn="ctr"/>
            <a:r>
              <a:rPr lang="ru-RU" sz="1200" b="1" kern="0" spc="-30" dirty="0" smtClean="0">
                <a:latin typeface="Book Antiqua" pitchFamily="18" charset="0"/>
              </a:rPr>
              <a:t>№ 248-ФЗ</a:t>
            </a:r>
            <a:endParaRPr lang="ru-RU" sz="1200" dirty="0" smtClean="0"/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755576" y="764704"/>
            <a:ext cx="1368152" cy="1584176"/>
          </a:xfrm>
          <a:prstGeom prst="curvedRightArrow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72584">
            <a:off x="773166" y="1737872"/>
            <a:ext cx="122822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Основания</a:t>
            </a:r>
            <a:endParaRPr lang="ru-RU" sz="1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1484784"/>
            <a:ext cx="619268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kern="0" spc="-30" dirty="0" smtClean="0">
                <a:solidFill>
                  <a:srgbClr val="891518"/>
                </a:solidFill>
                <a:latin typeface="Book Antiqua" pitchFamily="18" charset="0"/>
              </a:rPr>
              <a:t>Наличие у контрольного (надзорного) органа  сведений о готовящихся нарушениях обязательных требований</a:t>
            </a:r>
            <a:endParaRPr lang="ru-RU" sz="1200" dirty="0">
              <a:solidFill>
                <a:srgbClr val="8915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2132856"/>
            <a:ext cx="619268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kern="0" spc="-30" dirty="0" smtClean="0">
                <a:solidFill>
                  <a:srgbClr val="891518"/>
                </a:solidFill>
                <a:latin typeface="Book Antiqua" pitchFamily="18" charset="0"/>
              </a:rPr>
              <a:t>Наличие у контрольного (надзорного) органа  сведений о признаках нарушений обязательных требований </a:t>
            </a:r>
            <a:r>
              <a:rPr lang="ru-RU" sz="1200" b="1" kern="0" spc="-30" dirty="0" smtClean="0">
                <a:solidFill>
                  <a:srgbClr val="204D84"/>
                </a:solidFill>
                <a:latin typeface="Book Antiqua" pitchFamily="18" charset="0"/>
              </a:rPr>
              <a:t>и (или)</a:t>
            </a:r>
            <a:endParaRPr lang="ru-RU" sz="1200" dirty="0">
              <a:solidFill>
                <a:srgbClr val="204D8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2780928"/>
            <a:ext cx="619268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kern="0" spc="-30" dirty="0" smtClean="0">
                <a:solidFill>
                  <a:srgbClr val="891518"/>
                </a:solidFill>
                <a:latin typeface="Book Antiqua" pitchFamily="18" charset="0"/>
              </a:rPr>
              <a:t>В случае отсутствия подтвержденных данных о том, что </a:t>
            </a:r>
            <a:r>
              <a:rPr lang="ru-RU" sz="1200" b="1" kern="0" spc="-3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нарушение </a:t>
            </a:r>
            <a:r>
              <a:rPr lang="ru-RU" sz="1200" b="1" kern="0" spc="-30" dirty="0" smtClean="0">
                <a:solidFill>
                  <a:srgbClr val="891518"/>
                </a:solidFill>
                <a:latin typeface="Book Antiqua" pitchFamily="18" charset="0"/>
              </a:rPr>
              <a:t>обязательных требований причинило вред (ущерб) охраняемым законом ценностям либо создало угрозу причинения вреда (ущерба) охраняемым законом ценностям</a:t>
            </a:r>
            <a:endParaRPr lang="ru-RU" sz="1200" dirty="0">
              <a:solidFill>
                <a:srgbClr val="8915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076056" y="3429000"/>
            <a:ext cx="576064" cy="216024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несколько документов 13"/>
          <p:cNvSpPr/>
          <p:nvPr/>
        </p:nvSpPr>
        <p:spPr>
          <a:xfrm>
            <a:off x="539552" y="4509120"/>
            <a:ext cx="1152128" cy="2088232"/>
          </a:xfrm>
          <a:prstGeom prst="flowChartMultidocumen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</a:t>
            </a:r>
          </a:p>
          <a:p>
            <a:pPr algn="ctr"/>
            <a:r>
              <a:rPr lang="ru-RU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</a:t>
            </a:r>
          </a:p>
          <a:p>
            <a:pPr algn="ctr"/>
            <a:r>
              <a:rPr lang="ru-RU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1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ы</a:t>
            </a:r>
            <a:endParaRPr lang="ru-RU" sz="1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63688" y="4653136"/>
            <a:ext cx="6696744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kern="0" spc="-30" dirty="0" smtClean="0">
              <a:latin typeface="Book Antiqua" pitchFamily="18" charset="0"/>
            </a:endParaRPr>
          </a:p>
          <a:p>
            <a:pPr algn="ctr"/>
            <a:r>
              <a:rPr lang="ru-RU" sz="1100" b="1" kern="0" spc="-30" dirty="0" smtClean="0">
                <a:latin typeface="Book Antiqua" pitchFamily="18" charset="0"/>
              </a:rPr>
              <a:t>Размещение на сайте лицензиата предложения об оказании услуг в области гидрометеорологии и смежных с ней областях  (ГСО),  не предусмотренных имеющейся лицензией</a:t>
            </a:r>
            <a:endParaRPr lang="ru-RU" sz="1100" dirty="0" smtClean="0"/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1547664" y="4797152"/>
            <a:ext cx="504056" cy="21602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63688" y="5733256"/>
            <a:ext cx="6696744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kern="0" spc="-30" dirty="0" smtClean="0">
              <a:latin typeface="Book Antiqua" pitchFamily="18" charset="0"/>
            </a:endParaRPr>
          </a:p>
          <a:p>
            <a:pPr algn="ctr"/>
            <a:r>
              <a:rPr lang="ru-RU" sz="1100" b="1" kern="0" spc="-30" dirty="0" smtClean="0">
                <a:latin typeface="Book Antiqua" pitchFamily="18" charset="0"/>
              </a:rPr>
              <a:t>Близкое окончание договора лицензиата на аренду помещения (земельного участка) </a:t>
            </a:r>
          </a:p>
          <a:p>
            <a:pPr algn="ctr"/>
            <a:r>
              <a:rPr lang="ru-RU" sz="1100" b="1" kern="0" spc="-30" dirty="0" smtClean="0">
                <a:latin typeface="Book Antiqua" pitchFamily="18" charset="0"/>
              </a:rPr>
              <a:t>при отсутствии в нем указания на «автоматическую» пролонгацию</a:t>
            </a:r>
            <a:endParaRPr lang="ru-RU" sz="1100" dirty="0" smtClean="0"/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35696" y="5157192"/>
            <a:ext cx="662473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kern="0" spc="-30" dirty="0" smtClean="0">
              <a:latin typeface="Book Antiqua" pitchFamily="18" charset="0"/>
            </a:endParaRPr>
          </a:p>
          <a:p>
            <a:pPr algn="ctr"/>
            <a:endParaRPr lang="ru-RU" sz="1200" b="1" kern="0" spc="-30" dirty="0" smtClean="0">
              <a:latin typeface="Book Antiqua" pitchFamily="18" charset="0"/>
            </a:endParaRPr>
          </a:p>
          <a:p>
            <a:pPr algn="ctr"/>
            <a:r>
              <a:rPr lang="ru-RU" sz="1100" b="1" kern="0" spc="-30" dirty="0" smtClean="0">
                <a:latin typeface="Book Antiqua" pitchFamily="18" charset="0"/>
              </a:rPr>
              <a:t>Заключение договора об оказании услуг в области ГСО, </a:t>
            </a:r>
          </a:p>
          <a:p>
            <a:pPr algn="ctr"/>
            <a:r>
              <a:rPr lang="ru-RU" sz="1100" b="1" kern="0" spc="-30" dirty="0" smtClean="0">
                <a:latin typeface="Book Antiqua" pitchFamily="18" charset="0"/>
              </a:rPr>
              <a:t>не предусмотренных имеющейся лицензией, при отсутствии факта его исполнения</a:t>
            </a:r>
            <a:endParaRPr lang="ru-RU" sz="1100" dirty="0" smtClean="0"/>
          </a:p>
          <a:p>
            <a:pPr algn="ctr"/>
            <a:r>
              <a:rPr lang="ru-RU" sz="1200" b="1" kern="0" spc="-30" dirty="0" smtClean="0">
                <a:latin typeface="Book Antiqua" pitchFamily="18" charset="0"/>
              </a:rPr>
              <a:t> </a:t>
            </a:r>
            <a:endParaRPr lang="ru-RU" sz="1200" dirty="0" smtClean="0"/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63688" y="6237312"/>
            <a:ext cx="6696744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И др.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 rot="16200000">
            <a:off x="1547664" y="5301208"/>
            <a:ext cx="504056" cy="21602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6200000">
            <a:off x="1547664" y="5805264"/>
            <a:ext cx="504056" cy="21602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6200000">
            <a:off x="1547664" y="6309320"/>
            <a:ext cx="504056" cy="21602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712968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Профилактический визит</a:t>
            </a:r>
            <a:endParaRPr lang="ru-RU" sz="2000" dirty="0" smtClean="0"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1484784"/>
            <a:ext cx="1872208" cy="7200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месту осуществления деятельности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2420888"/>
            <a:ext cx="2880320" cy="5040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764704"/>
            <a:ext cx="3600400" cy="2880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Профилактическая беседа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68144" y="1484784"/>
            <a:ext cx="1872208" cy="7200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Мобильное приложение «Инспектор»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07904" y="1484784"/>
            <a:ext cx="1872208" cy="7200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Видео-конференц-связь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355976" y="1124744"/>
            <a:ext cx="576064" cy="21602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843808" y="1124744"/>
            <a:ext cx="576064" cy="21602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868144" y="1124744"/>
            <a:ext cx="576064" cy="21602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313623" y="2420888"/>
            <a:ext cx="1814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инициативе КНО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(обязательный)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80112" y="2420888"/>
            <a:ext cx="2736304" cy="5040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940152" y="2420888"/>
            <a:ext cx="2004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инициативе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контролируемого лица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3491880" y="1124744"/>
            <a:ext cx="144016" cy="1224136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5652120" y="1124744"/>
            <a:ext cx="144016" cy="1224136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059832" y="2996952"/>
            <a:ext cx="3058851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ЦЕЛЬ - информирование</a:t>
            </a:r>
            <a:endParaRPr lang="ru-RU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27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65896" cy="936104"/>
          </a:xfrm>
          <a:prstGeom prst="rect">
            <a:avLst/>
          </a:prstGeom>
          <a:noFill/>
        </p:spPr>
      </p:pic>
      <p:sp>
        <p:nvSpPr>
          <p:cNvPr id="28" name="Пятиугольник 27"/>
          <p:cNvSpPr/>
          <p:nvPr/>
        </p:nvSpPr>
        <p:spPr>
          <a:xfrm>
            <a:off x="179512" y="4005064"/>
            <a:ext cx="6120680" cy="432048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  <a:p>
            <a:r>
              <a:rPr lang="ru-RU" sz="1100" b="1" dirty="0" smtClean="0">
                <a:latin typeface="Book Antiqua" pitchFamily="18" charset="0"/>
              </a:rPr>
              <a:t>об обязательных требованиях, предъявляемых к  деятельности  КЛ либо к принадлежащим ему объектам контроля, их соответствии критериям риска</a:t>
            </a:r>
            <a:endParaRPr lang="ru-RU" sz="1100" dirty="0" smtClean="0">
              <a:latin typeface="Book Antiqua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9" name="Пятиугольник 28"/>
          <p:cNvSpPr/>
          <p:nvPr/>
        </p:nvSpPr>
        <p:spPr>
          <a:xfrm>
            <a:off x="179512" y="4509120"/>
            <a:ext cx="5832648" cy="288032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 </a:t>
            </a:r>
            <a:r>
              <a:rPr lang="ru-RU" sz="1100" b="1" dirty="0" smtClean="0">
                <a:latin typeface="Book Antiqua" pitchFamily="18" charset="0"/>
              </a:rPr>
              <a:t>о рекомендуемых способах снижения категории риска</a:t>
            </a:r>
            <a:endParaRPr lang="ru-RU" sz="1100" dirty="0">
              <a:latin typeface="Book Antiqua" pitchFamily="18" charset="0"/>
            </a:endParaRPr>
          </a:p>
        </p:txBody>
      </p:sp>
      <p:sp>
        <p:nvSpPr>
          <p:cNvPr id="30" name="Пятиугольник 29"/>
          <p:cNvSpPr/>
          <p:nvPr/>
        </p:nvSpPr>
        <p:spPr>
          <a:xfrm>
            <a:off x="179512" y="4869160"/>
            <a:ext cx="5688632" cy="576064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Book Antiqua" pitchFamily="18" charset="0"/>
              </a:rPr>
              <a:t> </a:t>
            </a:r>
          </a:p>
          <a:p>
            <a:r>
              <a:rPr lang="ru-RU" sz="1100" b="1" dirty="0" smtClean="0">
                <a:latin typeface="Book Antiqua" pitchFamily="18" charset="0"/>
              </a:rPr>
              <a:t>о видах, содержании и интенсивности проводимых мероприятий исходя из  отнесения объекта контроля к соответствующей категории риска</a:t>
            </a:r>
            <a:endParaRPr lang="ru-RU" sz="1100" dirty="0" smtClean="0">
              <a:latin typeface="Book Antiqua" pitchFamily="18" charset="0"/>
            </a:endParaRPr>
          </a:p>
          <a:p>
            <a:endParaRPr lang="ru-RU" sz="1400" dirty="0">
              <a:latin typeface="Book Antiqua" pitchFamily="18" charset="0"/>
            </a:endParaRPr>
          </a:p>
        </p:txBody>
      </p:sp>
      <p:sp>
        <p:nvSpPr>
          <p:cNvPr id="31" name="Пятиугольник 30"/>
          <p:cNvSpPr/>
          <p:nvPr/>
        </p:nvSpPr>
        <p:spPr>
          <a:xfrm>
            <a:off x="179512" y="5517232"/>
            <a:ext cx="5472608" cy="576064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latin typeface="Book Antiqua" pitchFamily="18" charset="0"/>
            </a:endParaRPr>
          </a:p>
          <a:p>
            <a:r>
              <a:rPr lang="ru-RU" sz="1100" b="1" dirty="0" smtClean="0">
                <a:latin typeface="Book Antiqua" pitchFamily="18" charset="0"/>
              </a:rPr>
              <a:t>об особенностях организации и осуществления лицензионного контроля</a:t>
            </a:r>
            <a:endParaRPr lang="ru-RU" sz="1100" dirty="0" smtClean="0">
              <a:latin typeface="Book Antiqua" pitchFamily="18" charset="0"/>
            </a:endParaRPr>
          </a:p>
          <a:p>
            <a:endParaRPr lang="ru-RU" sz="1400" dirty="0"/>
          </a:p>
        </p:txBody>
      </p:sp>
      <p:sp>
        <p:nvSpPr>
          <p:cNvPr id="32" name="Пятиугольник 31"/>
          <p:cNvSpPr/>
          <p:nvPr/>
        </p:nvSpPr>
        <p:spPr>
          <a:xfrm>
            <a:off x="179512" y="6165304"/>
            <a:ext cx="5328592" cy="576064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 </a:t>
            </a:r>
          </a:p>
          <a:p>
            <a:r>
              <a:rPr lang="ru-RU" sz="1100" b="1" dirty="0" smtClean="0">
                <a:latin typeface="Book Antiqua" pitchFamily="18" charset="0"/>
              </a:rPr>
              <a:t>о полномочиях: статьи 36, 50 № 248-ФЗ и статьи 37, 39, 40 Положения (постановление Правительства Российской Федерации № 1845)</a:t>
            </a:r>
            <a:endParaRPr lang="ru-RU" sz="1100" dirty="0" smtClean="0">
              <a:latin typeface="Book Antiqua" pitchFamily="18" charset="0"/>
            </a:endParaRPr>
          </a:p>
          <a:p>
            <a:endParaRPr lang="ru-RU" sz="1400" dirty="0">
              <a:latin typeface="Book Antiqua" pitchFamily="18" charset="0"/>
            </a:endParaRPr>
          </a:p>
        </p:txBody>
      </p:sp>
      <p:sp>
        <p:nvSpPr>
          <p:cNvPr id="35" name="Пятиугольник 34"/>
          <p:cNvSpPr/>
          <p:nvPr/>
        </p:nvSpPr>
        <p:spPr>
          <a:xfrm rot="10800000">
            <a:off x="6228184" y="3789040"/>
            <a:ext cx="2520280" cy="792088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 </a:t>
            </a:r>
            <a:endParaRPr lang="ru-RU" sz="1400" dirty="0">
              <a:latin typeface="Book Antiqu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16216" y="3933056"/>
            <a:ext cx="223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Осуществляет ознакомление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 объектом контроля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ятиугольник 36"/>
          <p:cNvSpPr/>
          <p:nvPr/>
        </p:nvSpPr>
        <p:spPr>
          <a:xfrm rot="10800000">
            <a:off x="5940152" y="4725144"/>
            <a:ext cx="2808312" cy="79208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 </a:t>
            </a:r>
            <a:endParaRPr lang="ru-RU" sz="1400" dirty="0">
              <a:latin typeface="Book Antiqua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00192" y="4797152"/>
            <a:ext cx="23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Осуществляет сбор сведений, необходимых для отнесения к категориям риска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ятиугольник 38"/>
          <p:cNvSpPr/>
          <p:nvPr/>
        </p:nvSpPr>
        <p:spPr>
          <a:xfrm rot="10800000">
            <a:off x="5724128" y="5661248"/>
            <a:ext cx="3024336" cy="792088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 </a:t>
            </a:r>
            <a:endParaRPr lang="ru-RU" sz="1400" dirty="0">
              <a:latin typeface="Book Antiqu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44208" y="5733256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Проводит оценку уровня 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соблюдения обязательных требований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9512" y="2996952"/>
            <a:ext cx="8568952" cy="5040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707904" y="2996952"/>
            <a:ext cx="1827873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Инспектор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7812360" y="3284984"/>
            <a:ext cx="576064" cy="36004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>
            <a:off x="467544" y="3284984"/>
            <a:ext cx="576064" cy="36004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ятиугольник 32"/>
          <p:cNvSpPr/>
          <p:nvPr/>
        </p:nvSpPr>
        <p:spPr>
          <a:xfrm>
            <a:off x="179512" y="3645024"/>
            <a:ext cx="1368152" cy="288032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 </a:t>
            </a:r>
            <a:r>
              <a:rPr lang="ru-RU" sz="1100" b="1" dirty="0" smtClean="0">
                <a:latin typeface="Book Antiqua" pitchFamily="18" charset="0"/>
              </a:rPr>
              <a:t>Информирует</a:t>
            </a:r>
            <a:endParaRPr lang="ru-RU" sz="11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8560</TotalTime>
  <Words>2990</Words>
  <Application>Microsoft Office PowerPoint</Application>
  <PresentationFormat>Экран (4:3)</PresentationFormat>
  <Paragraphs>389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ДЕПАРТАМЕНТ РОСГИДРОМЕТА ПО ЦФО   Профилактика рисков причинения вреда (ущерба) охраняемым законом ценностям   Обязательный профилактический визит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Профилактический визит по инициативе контролируемого лица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Смирнов</dc:creator>
  <cp:lastModifiedBy>Скворцов</cp:lastModifiedBy>
  <cp:revision>1447</cp:revision>
  <cp:lastPrinted>2020-01-13T13:21:15Z</cp:lastPrinted>
  <dcterms:created xsi:type="dcterms:W3CDTF">2016-01-20T11:20:18Z</dcterms:created>
  <dcterms:modified xsi:type="dcterms:W3CDTF">2025-11-18T07:19:45Z</dcterms:modified>
</cp:coreProperties>
</file>