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0" r:id="rId3"/>
    <p:sldId id="316" r:id="rId4"/>
    <p:sldId id="266" r:id="rId5"/>
    <p:sldId id="318" r:id="rId6"/>
    <p:sldId id="317" r:id="rId7"/>
    <p:sldId id="310" r:id="rId8"/>
    <p:sldId id="263" r:id="rId9"/>
    <p:sldId id="319" r:id="rId10"/>
    <p:sldId id="320" r:id="rId11"/>
    <p:sldId id="262" r:id="rId12"/>
    <p:sldId id="268" r:id="rId13"/>
    <p:sldId id="302" r:id="rId14"/>
    <p:sldId id="311" r:id="rId15"/>
    <p:sldId id="321" r:id="rId16"/>
  </p:sldIdLst>
  <p:sldSz cx="9144000" cy="6858000" type="screen4x3"/>
  <p:notesSz cx="9928225" cy="6797675"/>
  <p:defaultTextStyle>
    <a:defPPr>
      <a:defRPr lang="ru-RU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FF"/>
    <a:srgbClr val="FF0000"/>
    <a:srgbClr val="FFFF66"/>
    <a:srgbClr val="FFFFFF"/>
    <a:srgbClr val="5E0694"/>
    <a:srgbClr val="BE0659"/>
    <a:srgbClr val="CC6600"/>
    <a:srgbClr val="FFCC00"/>
    <a:srgbClr val="99FF99"/>
    <a:srgbClr val="FF7C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8556" autoAdjust="0"/>
  </p:normalViewPr>
  <p:slideViewPr>
    <p:cSldViewPr>
      <p:cViewPr varScale="1">
        <p:scale>
          <a:sx n="87" d="100"/>
          <a:sy n="87" d="100"/>
        </p:scale>
        <p:origin x="-1186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141"/>
        <p:guide pos="312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812C7C-9085-4E7D-A807-CBB545F9225B}" type="doc">
      <dgm:prSet loTypeId="urn:microsoft.com/office/officeart/2005/8/layout/radial5" loCatId="cycle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219F11B5-C966-429E-90EC-7DA6244D8067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2000" b="1" dirty="0" smtClean="0">
              <a:solidFill>
                <a:schemeClr val="bg1"/>
              </a:solidFill>
              <a:latin typeface="Book Antiqua" panose="02040602050305030304" pitchFamily="18" charset="0"/>
            </a:rPr>
            <a:t>НАРУШЕНИЯ</a:t>
          </a:r>
          <a:endParaRPr lang="ru-RU" sz="2000" b="1" dirty="0">
            <a:solidFill>
              <a:schemeClr val="bg1"/>
            </a:solidFill>
            <a:latin typeface="Book Antiqua" panose="02040602050305030304" pitchFamily="18" charset="0"/>
          </a:endParaRPr>
        </a:p>
      </dgm:t>
    </dgm:pt>
    <dgm:pt modelId="{E1E6DB25-B39F-48CF-852F-F96BB47EADFF}" type="parTrans" cxnId="{13EA8293-BB08-4B7F-985C-338B66CC7359}">
      <dgm:prSet/>
      <dgm:spPr/>
      <dgm:t>
        <a:bodyPr/>
        <a:lstStyle/>
        <a:p>
          <a:endParaRPr lang="ru-RU"/>
        </a:p>
      </dgm:t>
    </dgm:pt>
    <dgm:pt modelId="{6C1C52D7-F258-43C3-8E32-992B1D9B2001}" type="sibTrans" cxnId="{13EA8293-BB08-4B7F-985C-338B66CC7359}">
      <dgm:prSet/>
      <dgm:spPr/>
      <dgm:t>
        <a:bodyPr/>
        <a:lstStyle/>
        <a:p>
          <a:endParaRPr lang="ru-RU"/>
        </a:p>
      </dgm:t>
    </dgm:pt>
    <dgm:pt modelId="{5532C353-6EBE-40D3-82A2-8D4D49A7F26E}">
      <dgm:prSet phldrT="[Текст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Book Antiqua" panose="02040602050305030304" pitchFamily="18" charset="0"/>
            </a:rPr>
            <a:t>непринятие</a:t>
          </a:r>
          <a:r>
            <a:rPr lang="ru-RU" sz="1400" dirty="0" smtClean="0">
              <a:solidFill>
                <a:schemeClr val="tx1"/>
              </a:solidFill>
              <a:latin typeface="Book Antiqua" panose="02040602050305030304" pitchFamily="18" charset="0"/>
            </a:rPr>
            <a:t> лицензиатом </a:t>
          </a:r>
          <a:r>
            <a:rPr lang="ru-RU" sz="1400" b="1" dirty="0" smtClean="0">
              <a:solidFill>
                <a:schemeClr val="tx1"/>
              </a:solidFill>
              <a:latin typeface="Book Antiqua" panose="02040602050305030304" pitchFamily="18" charset="0"/>
            </a:rPr>
            <a:t>мер по внесению изменений в реестр </a:t>
          </a:r>
          <a:r>
            <a:rPr lang="ru-RU" sz="1400" dirty="0" smtClean="0">
              <a:solidFill>
                <a:schemeClr val="tx1"/>
              </a:solidFill>
              <a:latin typeface="Book Antiqua" panose="02040602050305030304" pitchFamily="18" charset="0"/>
            </a:rPr>
            <a:t>лицензий </a:t>
          </a:r>
          <a:r>
            <a:rPr lang="ru-RU" sz="1400" b="1" dirty="0" smtClean="0">
              <a:solidFill>
                <a:schemeClr val="tx1"/>
              </a:solidFill>
              <a:latin typeface="Book Antiqua" panose="02040602050305030304" pitchFamily="18" charset="0"/>
            </a:rPr>
            <a:t>в связи с осуществлением лицензируемого вида деятельности по адресу </a:t>
          </a:r>
          <a:r>
            <a:rPr lang="ru-RU" sz="1400" dirty="0" smtClean="0">
              <a:solidFill>
                <a:schemeClr val="tx1"/>
              </a:solidFill>
              <a:latin typeface="Book Antiqua" panose="02040602050305030304" pitchFamily="18" charset="0"/>
            </a:rPr>
            <a:t>места его осуществления, </a:t>
          </a:r>
          <a:r>
            <a:rPr lang="ru-RU" sz="1400" b="1" dirty="0" smtClean="0">
              <a:solidFill>
                <a:schemeClr val="tx1"/>
              </a:solidFill>
              <a:latin typeface="Book Antiqua" panose="02040602050305030304" pitchFamily="18" charset="0"/>
            </a:rPr>
            <a:t>не указанному в лицензии</a:t>
          </a:r>
          <a:endParaRPr lang="ru-RU" sz="1400" b="1" dirty="0">
            <a:solidFill>
              <a:schemeClr val="tx1"/>
            </a:solidFill>
            <a:latin typeface="Book Antiqua" panose="02040602050305030304" pitchFamily="18" charset="0"/>
          </a:endParaRPr>
        </a:p>
      </dgm:t>
    </dgm:pt>
    <dgm:pt modelId="{EA201D0D-0860-4B87-BC85-5784E4BFFC48}" type="parTrans" cxnId="{3E34CB79-4B67-49CE-BB5C-D1EC20CA31B1}">
      <dgm:prSet/>
      <dgm:spPr/>
      <dgm:t>
        <a:bodyPr/>
        <a:lstStyle/>
        <a:p>
          <a:endParaRPr lang="ru-RU"/>
        </a:p>
      </dgm:t>
    </dgm:pt>
    <dgm:pt modelId="{DC9E6D23-6167-4BC9-8BA2-ED64AF1F6DE7}" type="sibTrans" cxnId="{3E34CB79-4B67-49CE-BB5C-D1EC20CA31B1}">
      <dgm:prSet/>
      <dgm:spPr/>
      <dgm:t>
        <a:bodyPr/>
        <a:lstStyle/>
        <a:p>
          <a:endParaRPr lang="ru-RU"/>
        </a:p>
      </dgm:t>
    </dgm:pt>
    <dgm:pt modelId="{CE28B5E2-65F9-4FAA-A3A7-EA3DA8E35E75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Book Antiqua" panose="02040602050305030304" pitchFamily="18" charset="0"/>
            </a:rPr>
            <a:t>осуществление</a:t>
          </a:r>
          <a:r>
            <a:rPr lang="ru-RU" sz="1400" dirty="0" smtClean="0">
              <a:solidFill>
                <a:schemeClr val="tx1"/>
              </a:solidFill>
              <a:latin typeface="Book Antiqua" panose="02040602050305030304" pitchFamily="18" charset="0"/>
            </a:rPr>
            <a:t> </a:t>
          </a:r>
          <a:r>
            <a:rPr lang="ru-RU" sz="1400" b="1" dirty="0" smtClean="0">
              <a:solidFill>
                <a:schemeClr val="tx1"/>
              </a:solidFill>
              <a:latin typeface="Book Antiqua" panose="02040602050305030304" pitchFamily="18" charset="0"/>
            </a:rPr>
            <a:t>деятельности</a:t>
          </a:r>
          <a:r>
            <a:rPr lang="ru-RU" sz="1400" dirty="0" smtClean="0">
              <a:solidFill>
                <a:schemeClr val="tx1"/>
              </a:solidFill>
              <a:latin typeface="Book Antiqua" panose="02040602050305030304" pitchFamily="18" charset="0"/>
            </a:rPr>
            <a:t> </a:t>
          </a:r>
          <a:r>
            <a:rPr lang="ru-RU" sz="1400" b="1" dirty="0" smtClean="0">
              <a:solidFill>
                <a:schemeClr val="tx1"/>
              </a:solidFill>
              <a:latin typeface="Book Antiqua" panose="02040602050305030304" pitchFamily="18" charset="0"/>
            </a:rPr>
            <a:t>без</a:t>
          </a:r>
          <a:r>
            <a:rPr lang="ru-RU" sz="1400" dirty="0" smtClean="0">
              <a:solidFill>
                <a:schemeClr val="tx1"/>
              </a:solidFill>
              <a:latin typeface="Book Antiqua" panose="02040602050305030304" pitchFamily="18" charset="0"/>
            </a:rPr>
            <a:t> специального разрешения (</a:t>
          </a:r>
          <a:r>
            <a:rPr lang="ru-RU" sz="1400" b="1" dirty="0" smtClean="0">
              <a:solidFill>
                <a:schemeClr val="tx1"/>
              </a:solidFill>
              <a:latin typeface="Book Antiqua" panose="02040602050305030304" pitchFamily="18" charset="0"/>
            </a:rPr>
            <a:t>лицензии</a:t>
          </a:r>
          <a:r>
            <a:rPr lang="ru-RU" sz="1400" dirty="0" smtClean="0">
              <a:solidFill>
                <a:schemeClr val="tx1"/>
              </a:solidFill>
              <a:latin typeface="Book Antiqua" panose="02040602050305030304" pitchFamily="18" charset="0"/>
            </a:rPr>
            <a:t>), если такое разрешение (лицензия) обязательно (обязательна)</a:t>
          </a:r>
          <a:endParaRPr lang="ru-RU" sz="1400" dirty="0">
            <a:solidFill>
              <a:schemeClr val="tx1"/>
            </a:solidFill>
            <a:latin typeface="Book Antiqua" panose="02040602050305030304" pitchFamily="18" charset="0"/>
          </a:endParaRPr>
        </a:p>
      </dgm:t>
    </dgm:pt>
    <dgm:pt modelId="{2397DD6D-2F2A-49AE-882F-FE0ED4FA53FE}" type="parTrans" cxnId="{B941690D-9E01-4591-BD9B-942FAD0089AC}">
      <dgm:prSet/>
      <dgm:spPr/>
      <dgm:t>
        <a:bodyPr/>
        <a:lstStyle/>
        <a:p>
          <a:endParaRPr lang="ru-RU"/>
        </a:p>
      </dgm:t>
    </dgm:pt>
    <dgm:pt modelId="{EF9FEB18-889F-47BF-B208-286B88D017A2}" type="sibTrans" cxnId="{B941690D-9E01-4591-BD9B-942FAD0089AC}">
      <dgm:prSet/>
      <dgm:spPr/>
      <dgm:t>
        <a:bodyPr/>
        <a:lstStyle/>
        <a:p>
          <a:endParaRPr lang="ru-RU"/>
        </a:p>
      </dgm:t>
    </dgm:pt>
    <dgm:pt modelId="{97D7AB91-9DD9-4DE0-A1C7-F1BD7AB15DE9}">
      <dgm:prSet phldrT="[Текст]" custT="1"/>
      <dgm:spPr/>
      <dgm:t>
        <a:bodyPr/>
        <a:lstStyle/>
        <a:p>
          <a:pPr algn="ctr"/>
          <a:r>
            <a:rPr lang="ru-RU" sz="1400" b="1" dirty="0" smtClean="0">
              <a:solidFill>
                <a:schemeClr val="tx1"/>
              </a:solidFill>
              <a:latin typeface="Book Antiqua" panose="02040602050305030304" pitchFamily="18" charset="0"/>
            </a:rPr>
            <a:t>использование</a:t>
          </a:r>
          <a:r>
            <a:rPr lang="ru-RU" sz="1400" dirty="0" smtClean="0">
              <a:solidFill>
                <a:schemeClr val="tx1"/>
              </a:solidFill>
              <a:latin typeface="Book Antiqua" panose="02040602050305030304" pitchFamily="18" charset="0"/>
            </a:rPr>
            <a:t> лицензиатом </a:t>
          </a:r>
          <a:r>
            <a:rPr lang="ru-RU" sz="1400" b="1" dirty="0" smtClean="0">
              <a:solidFill>
                <a:schemeClr val="tx1"/>
              </a:solidFill>
              <a:latin typeface="Book Antiqua" panose="02040602050305030304" pitchFamily="18" charset="0"/>
            </a:rPr>
            <a:t>средств</a:t>
          </a:r>
          <a:r>
            <a:rPr lang="ru-RU" sz="1400" dirty="0" smtClean="0">
              <a:solidFill>
                <a:schemeClr val="tx1"/>
              </a:solidFill>
              <a:latin typeface="Book Antiqua" panose="02040602050305030304" pitchFamily="18" charset="0"/>
            </a:rPr>
            <a:t> </a:t>
          </a:r>
          <a:r>
            <a:rPr lang="ru-RU" sz="1400" b="1" dirty="0" smtClean="0">
              <a:solidFill>
                <a:schemeClr val="tx1"/>
              </a:solidFill>
              <a:latin typeface="Book Antiqua" panose="02040602050305030304" pitchFamily="18" charset="0"/>
            </a:rPr>
            <a:t>измерений, не соответствующих установленным требованиям </a:t>
          </a:r>
          <a:r>
            <a:rPr lang="ru-RU" sz="1400" dirty="0" smtClean="0">
              <a:solidFill>
                <a:schemeClr val="tx1"/>
              </a:solidFill>
              <a:latin typeface="Book Antiqua" panose="02040602050305030304" pitchFamily="18" charset="0"/>
            </a:rPr>
            <a:t>(отсутствие поверки в соответствии с установленной периодичностью)</a:t>
          </a:r>
          <a:endParaRPr lang="ru-RU" sz="1400" dirty="0">
            <a:solidFill>
              <a:schemeClr val="tx1"/>
            </a:solidFill>
            <a:latin typeface="Book Antiqua" panose="02040602050305030304" pitchFamily="18" charset="0"/>
          </a:endParaRPr>
        </a:p>
      </dgm:t>
    </dgm:pt>
    <dgm:pt modelId="{7C1FAAEF-4345-4CED-98DC-F4D6BC5C84D8}" type="parTrans" cxnId="{5162A3B5-DF59-412B-9B8E-585B5A5FD118}">
      <dgm:prSet/>
      <dgm:spPr/>
      <dgm:t>
        <a:bodyPr/>
        <a:lstStyle/>
        <a:p>
          <a:endParaRPr lang="ru-RU"/>
        </a:p>
      </dgm:t>
    </dgm:pt>
    <dgm:pt modelId="{DA494980-9FC7-4E2F-92E7-3D22BBFA8F42}" type="sibTrans" cxnId="{5162A3B5-DF59-412B-9B8E-585B5A5FD118}">
      <dgm:prSet/>
      <dgm:spPr/>
      <dgm:t>
        <a:bodyPr/>
        <a:lstStyle/>
        <a:p>
          <a:endParaRPr lang="ru-RU"/>
        </a:p>
      </dgm:t>
    </dgm:pt>
    <dgm:pt modelId="{77B2B474-0787-4CA9-AC23-4543DFC4A0FC}">
      <dgm:prSet phldrT="[Текст]" custT="1"/>
      <dgm:spPr/>
      <dgm:t>
        <a:bodyPr/>
        <a:lstStyle/>
        <a:p>
          <a:r>
            <a:rPr lang="ru-RU" sz="1400" b="1" i="0" dirty="0" smtClean="0">
              <a:solidFill>
                <a:schemeClr val="tx1"/>
              </a:solidFill>
              <a:latin typeface="Book Antiqua" panose="02040602050305030304" pitchFamily="18" charset="0"/>
            </a:rPr>
            <a:t>непредставление</a:t>
          </a:r>
          <a:r>
            <a:rPr lang="ru-RU" sz="1400" b="0" i="0" dirty="0" smtClean="0">
              <a:solidFill>
                <a:schemeClr val="tx1"/>
              </a:solidFill>
              <a:latin typeface="Book Antiqua" panose="02040602050305030304" pitchFamily="18" charset="0"/>
            </a:rPr>
            <a:t> лицензиатом </a:t>
          </a:r>
          <a:r>
            <a:rPr lang="ru-RU" sz="1400" b="1" dirty="0" smtClean="0">
              <a:solidFill>
                <a:schemeClr val="tx1"/>
              </a:solidFill>
              <a:latin typeface="Book Antiqua" panose="02040602050305030304" pitchFamily="18" charset="0"/>
            </a:rPr>
            <a:t>информации</a:t>
          </a:r>
          <a:r>
            <a:rPr lang="ru-RU" sz="1400" b="0" dirty="0" smtClean="0">
              <a:solidFill>
                <a:schemeClr val="tx1"/>
              </a:solidFill>
              <a:latin typeface="Book Antiqua" panose="02040602050305030304" pitchFamily="18" charset="0"/>
            </a:rPr>
            <a:t> в области гидрометеорологии и смежных с ней </a:t>
          </a:r>
          <a:r>
            <a:rPr lang="ru-RU" sz="1400" b="1" dirty="0" smtClean="0">
              <a:solidFill>
                <a:schemeClr val="tx1"/>
              </a:solidFill>
              <a:latin typeface="Book Antiqua" panose="02040602050305030304" pitchFamily="18" charset="0"/>
            </a:rPr>
            <a:t>областях  в Единый государственный фонд данных </a:t>
          </a:r>
          <a:r>
            <a:rPr lang="ru-RU" sz="1400" b="0" dirty="0" smtClean="0">
              <a:solidFill>
                <a:schemeClr val="tx1"/>
              </a:solidFill>
              <a:latin typeface="Book Antiqua" panose="02040602050305030304" pitchFamily="18" charset="0"/>
            </a:rPr>
            <a:t>о состоянии окружающей природной среды, ее загрязнении</a:t>
          </a:r>
          <a:endParaRPr lang="ru-RU" sz="1400" b="0" dirty="0">
            <a:solidFill>
              <a:schemeClr val="tx1"/>
            </a:solidFill>
            <a:latin typeface="Book Antiqua" panose="02040602050305030304" pitchFamily="18" charset="0"/>
          </a:endParaRPr>
        </a:p>
      </dgm:t>
    </dgm:pt>
    <dgm:pt modelId="{9298F7B8-0D8A-410F-9F27-066FDBA2CB3F}" type="parTrans" cxnId="{DD1F4405-32DC-4795-A3B9-8552AB0C3283}">
      <dgm:prSet/>
      <dgm:spPr/>
      <dgm:t>
        <a:bodyPr/>
        <a:lstStyle/>
        <a:p>
          <a:endParaRPr lang="ru-RU"/>
        </a:p>
      </dgm:t>
    </dgm:pt>
    <dgm:pt modelId="{0F05F363-8BC3-441F-846E-F60BA2BCD829}" type="sibTrans" cxnId="{DD1F4405-32DC-4795-A3B9-8552AB0C3283}">
      <dgm:prSet/>
      <dgm:spPr/>
      <dgm:t>
        <a:bodyPr/>
        <a:lstStyle/>
        <a:p>
          <a:endParaRPr lang="ru-RU"/>
        </a:p>
      </dgm:t>
    </dgm:pt>
    <dgm:pt modelId="{6E5D5740-BDA5-4269-9CD1-6CD33EFCC571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Book Antiqua" panose="02040602050305030304" pitchFamily="18" charset="0"/>
            </a:rPr>
            <a:t>отсутствие</a:t>
          </a:r>
          <a:r>
            <a:rPr lang="ru-RU" sz="1400" dirty="0" smtClean="0">
              <a:solidFill>
                <a:schemeClr val="tx1"/>
              </a:solidFill>
              <a:latin typeface="Book Antiqua" panose="02040602050305030304" pitchFamily="18" charset="0"/>
            </a:rPr>
            <a:t> у лицензиата </a:t>
          </a:r>
          <a:r>
            <a:rPr lang="ru-RU" sz="1400" b="1" dirty="0" smtClean="0">
              <a:solidFill>
                <a:schemeClr val="tx1"/>
              </a:solidFill>
              <a:latin typeface="Book Antiqua" panose="02040602050305030304" pitchFamily="18" charset="0"/>
            </a:rPr>
            <a:t>технических средств и оборудования</a:t>
          </a:r>
          <a:r>
            <a:rPr lang="ru-RU" sz="1400" dirty="0" smtClean="0">
              <a:solidFill>
                <a:schemeClr val="tx1"/>
              </a:solidFill>
              <a:latin typeface="Book Antiqua" panose="02040602050305030304" pitchFamily="18" charset="0"/>
            </a:rPr>
            <a:t>, необходимых для осуществления лицензируемого вида деятельности</a:t>
          </a:r>
          <a:endParaRPr lang="ru-RU" sz="1400" dirty="0">
            <a:solidFill>
              <a:schemeClr val="tx1"/>
            </a:solidFill>
            <a:latin typeface="Book Antiqua" panose="02040602050305030304" pitchFamily="18" charset="0"/>
          </a:endParaRPr>
        </a:p>
      </dgm:t>
    </dgm:pt>
    <dgm:pt modelId="{1B0269E1-33BA-4609-AAE3-061221C70845}" type="parTrans" cxnId="{C2D04CC3-1225-4D6B-A116-B09952E9DB99}">
      <dgm:prSet/>
      <dgm:spPr/>
      <dgm:t>
        <a:bodyPr/>
        <a:lstStyle/>
        <a:p>
          <a:endParaRPr lang="ru-RU"/>
        </a:p>
      </dgm:t>
    </dgm:pt>
    <dgm:pt modelId="{531130E4-EFB9-486B-807F-C8D8077B9E11}" type="sibTrans" cxnId="{C2D04CC3-1225-4D6B-A116-B09952E9DB99}">
      <dgm:prSet/>
      <dgm:spPr/>
      <dgm:t>
        <a:bodyPr/>
        <a:lstStyle/>
        <a:p>
          <a:endParaRPr lang="ru-RU"/>
        </a:p>
      </dgm:t>
    </dgm:pt>
    <dgm:pt modelId="{7C9CF6AC-F53B-46ED-8296-6E30CFB9690F}" type="pres">
      <dgm:prSet presAssocID="{DC812C7C-9085-4E7D-A807-CBB545F9225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29B9D8-69E7-4FE4-BE41-9A0EA6FAF9EB}" type="pres">
      <dgm:prSet presAssocID="{219F11B5-C966-429E-90EC-7DA6244D8067}" presName="centerShape" presStyleLbl="node0" presStyleIdx="0" presStyleCnt="1" custScaleX="181692" custScaleY="121754" custLinFactNeighborX="-1223" custLinFactNeighborY="-6835"/>
      <dgm:spPr/>
      <dgm:t>
        <a:bodyPr/>
        <a:lstStyle/>
        <a:p>
          <a:endParaRPr lang="ru-RU"/>
        </a:p>
      </dgm:t>
    </dgm:pt>
    <dgm:pt modelId="{AFAE25CF-A9D7-4618-867B-DBCF0DFF0F62}" type="pres">
      <dgm:prSet presAssocID="{EA201D0D-0860-4B87-BC85-5784E4BFFC48}" presName="parTrans" presStyleLbl="sibTrans2D1" presStyleIdx="0" presStyleCnt="5"/>
      <dgm:spPr/>
      <dgm:t>
        <a:bodyPr/>
        <a:lstStyle/>
        <a:p>
          <a:endParaRPr lang="ru-RU"/>
        </a:p>
      </dgm:t>
    </dgm:pt>
    <dgm:pt modelId="{6A29CA17-0DE1-4B36-91FA-E0C56E2D16B2}" type="pres">
      <dgm:prSet presAssocID="{EA201D0D-0860-4B87-BC85-5784E4BFFC48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9693BA08-AD92-4F39-BB62-D110E3AF8901}" type="pres">
      <dgm:prSet presAssocID="{5532C353-6EBE-40D3-82A2-8D4D49A7F26E}" presName="node" presStyleLbl="node1" presStyleIdx="0" presStyleCnt="5" custScaleX="227195" custScaleY="125085" custRadScaleRad="101201" custRadScaleInc="11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79FCAB-F8DF-4DAE-9B23-99C243C59522}" type="pres">
      <dgm:prSet presAssocID="{2397DD6D-2F2A-49AE-882F-FE0ED4FA53FE}" presName="parTrans" presStyleLbl="sibTrans2D1" presStyleIdx="1" presStyleCnt="5"/>
      <dgm:spPr/>
      <dgm:t>
        <a:bodyPr/>
        <a:lstStyle/>
        <a:p>
          <a:endParaRPr lang="ru-RU"/>
        </a:p>
      </dgm:t>
    </dgm:pt>
    <dgm:pt modelId="{471C4356-3302-4D98-8CD8-7BAA126F0C83}" type="pres">
      <dgm:prSet presAssocID="{2397DD6D-2F2A-49AE-882F-FE0ED4FA53FE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4421112E-3186-4A3A-89B0-CA5D50D0B33F}" type="pres">
      <dgm:prSet presAssocID="{CE28B5E2-65F9-4FAA-A3A7-EA3DA8E35E75}" presName="node" presStyleLbl="node1" presStyleIdx="1" presStyleCnt="5" custScaleX="183648" custScaleY="143993" custRadScaleRad="128056" custRadScaleInc="-261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74EEEE-14CF-4530-8DB0-305DECE72201}" type="pres">
      <dgm:prSet presAssocID="{1B0269E1-33BA-4609-AAE3-061221C70845}" presName="parTrans" presStyleLbl="sibTrans2D1" presStyleIdx="2" presStyleCnt="5"/>
      <dgm:spPr/>
      <dgm:t>
        <a:bodyPr/>
        <a:lstStyle/>
        <a:p>
          <a:endParaRPr lang="ru-RU"/>
        </a:p>
      </dgm:t>
    </dgm:pt>
    <dgm:pt modelId="{AFD7FE40-C7BF-47A1-AFF3-DF7BADDA168E}" type="pres">
      <dgm:prSet presAssocID="{1B0269E1-33BA-4609-AAE3-061221C70845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27549E3F-4148-4F4C-AB91-CBD0982AD91C}" type="pres">
      <dgm:prSet presAssocID="{6E5D5740-BDA5-4269-9CD1-6CD33EFCC571}" presName="node" presStyleLbl="node1" presStyleIdx="2" presStyleCnt="5" custScaleX="189063" custScaleY="135799" custRadScaleRad="118959" custRadScaleInc="-1070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FD5AED-D344-4619-8871-73FA7A7E8BDB}" type="pres">
      <dgm:prSet presAssocID="{7C1FAAEF-4345-4CED-98DC-F4D6BC5C84D8}" presName="parTrans" presStyleLbl="sibTrans2D1" presStyleIdx="3" presStyleCnt="5"/>
      <dgm:spPr/>
      <dgm:t>
        <a:bodyPr/>
        <a:lstStyle/>
        <a:p>
          <a:endParaRPr lang="ru-RU"/>
        </a:p>
      </dgm:t>
    </dgm:pt>
    <dgm:pt modelId="{8E5B5F56-9AC1-4CA6-BD2F-A2E51B9BCB2E}" type="pres">
      <dgm:prSet presAssocID="{7C1FAAEF-4345-4CED-98DC-F4D6BC5C84D8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C7066AB5-6460-4B1A-BDAB-27F2202318F7}" type="pres">
      <dgm:prSet presAssocID="{97D7AB91-9DD9-4DE0-A1C7-F1BD7AB15DE9}" presName="node" presStyleLbl="node1" presStyleIdx="3" presStyleCnt="5" custScaleX="202726" custScaleY="145669" custRadScaleRad="76272" custRadScaleInc="-1171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2356D9-E323-4C43-90A4-E6DD86194FD6}" type="pres">
      <dgm:prSet presAssocID="{9298F7B8-0D8A-410F-9F27-066FDBA2CB3F}" presName="parTrans" presStyleLbl="sibTrans2D1" presStyleIdx="4" presStyleCnt="5"/>
      <dgm:spPr/>
      <dgm:t>
        <a:bodyPr/>
        <a:lstStyle/>
        <a:p>
          <a:endParaRPr lang="ru-RU"/>
        </a:p>
      </dgm:t>
    </dgm:pt>
    <dgm:pt modelId="{F757E123-B2F1-4D00-B090-EC290B440F6B}" type="pres">
      <dgm:prSet presAssocID="{9298F7B8-0D8A-410F-9F27-066FDBA2CB3F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7928E93A-32DA-458B-9D45-F33E20992D77}" type="pres">
      <dgm:prSet presAssocID="{77B2B474-0787-4CA9-AC23-4543DFC4A0FC}" presName="node" presStyleLbl="node1" presStyleIdx="4" presStyleCnt="5" custScaleX="194071" custScaleY="140880" custRadScaleRad="133160" custRadScaleInc="244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F917B87-FEC0-423D-B7E3-EBD98369CE3C}" type="presOf" srcId="{219F11B5-C966-429E-90EC-7DA6244D8067}" destId="{8F29B9D8-69E7-4FE4-BE41-9A0EA6FAF9EB}" srcOrd="0" destOrd="0" presId="urn:microsoft.com/office/officeart/2005/8/layout/radial5"/>
    <dgm:cxn modelId="{C4F4D0EB-1330-4FC3-BC45-50F0DAA77872}" type="presOf" srcId="{EA201D0D-0860-4B87-BC85-5784E4BFFC48}" destId="{AFAE25CF-A9D7-4618-867B-DBCF0DFF0F62}" srcOrd="0" destOrd="0" presId="urn:microsoft.com/office/officeart/2005/8/layout/radial5"/>
    <dgm:cxn modelId="{E7ECE302-5D90-48B7-A39B-792B32CA68A7}" type="presOf" srcId="{2397DD6D-2F2A-49AE-882F-FE0ED4FA53FE}" destId="{1679FCAB-F8DF-4DAE-9B23-99C243C59522}" srcOrd="0" destOrd="0" presId="urn:microsoft.com/office/officeart/2005/8/layout/radial5"/>
    <dgm:cxn modelId="{837E7183-B13D-48A6-9254-A98AC294F366}" type="presOf" srcId="{9298F7B8-0D8A-410F-9F27-066FDBA2CB3F}" destId="{F757E123-B2F1-4D00-B090-EC290B440F6B}" srcOrd="1" destOrd="0" presId="urn:microsoft.com/office/officeart/2005/8/layout/radial5"/>
    <dgm:cxn modelId="{C2D04CC3-1225-4D6B-A116-B09952E9DB99}" srcId="{219F11B5-C966-429E-90EC-7DA6244D8067}" destId="{6E5D5740-BDA5-4269-9CD1-6CD33EFCC571}" srcOrd="2" destOrd="0" parTransId="{1B0269E1-33BA-4609-AAE3-061221C70845}" sibTransId="{531130E4-EFB9-486B-807F-C8D8077B9E11}"/>
    <dgm:cxn modelId="{47788940-E7B5-40C0-9FC7-12E065C355EA}" type="presOf" srcId="{1B0269E1-33BA-4609-AAE3-061221C70845}" destId="{CA74EEEE-14CF-4530-8DB0-305DECE72201}" srcOrd="0" destOrd="0" presId="urn:microsoft.com/office/officeart/2005/8/layout/radial5"/>
    <dgm:cxn modelId="{8083170E-884B-48C4-8770-1B73091A6864}" type="presOf" srcId="{97D7AB91-9DD9-4DE0-A1C7-F1BD7AB15DE9}" destId="{C7066AB5-6460-4B1A-BDAB-27F2202318F7}" srcOrd="0" destOrd="0" presId="urn:microsoft.com/office/officeart/2005/8/layout/radial5"/>
    <dgm:cxn modelId="{13EA8293-BB08-4B7F-985C-338B66CC7359}" srcId="{DC812C7C-9085-4E7D-A807-CBB545F9225B}" destId="{219F11B5-C966-429E-90EC-7DA6244D8067}" srcOrd="0" destOrd="0" parTransId="{E1E6DB25-B39F-48CF-852F-F96BB47EADFF}" sibTransId="{6C1C52D7-F258-43C3-8E32-992B1D9B2001}"/>
    <dgm:cxn modelId="{3BE41A51-A6D7-4AF6-B028-7F586D9FDDBF}" type="presOf" srcId="{7C1FAAEF-4345-4CED-98DC-F4D6BC5C84D8}" destId="{45FD5AED-D344-4619-8871-73FA7A7E8BDB}" srcOrd="0" destOrd="0" presId="urn:microsoft.com/office/officeart/2005/8/layout/radial5"/>
    <dgm:cxn modelId="{202887E1-FB2A-45D4-A54E-D875008A7B61}" type="presOf" srcId="{CE28B5E2-65F9-4FAA-A3A7-EA3DA8E35E75}" destId="{4421112E-3186-4A3A-89B0-CA5D50D0B33F}" srcOrd="0" destOrd="0" presId="urn:microsoft.com/office/officeart/2005/8/layout/radial5"/>
    <dgm:cxn modelId="{3E34CB79-4B67-49CE-BB5C-D1EC20CA31B1}" srcId="{219F11B5-C966-429E-90EC-7DA6244D8067}" destId="{5532C353-6EBE-40D3-82A2-8D4D49A7F26E}" srcOrd="0" destOrd="0" parTransId="{EA201D0D-0860-4B87-BC85-5784E4BFFC48}" sibTransId="{DC9E6D23-6167-4BC9-8BA2-ED64AF1F6DE7}"/>
    <dgm:cxn modelId="{5DA81D12-DCEF-46EA-977A-E71DDF7AFF8F}" type="presOf" srcId="{7C1FAAEF-4345-4CED-98DC-F4D6BC5C84D8}" destId="{8E5B5F56-9AC1-4CA6-BD2F-A2E51B9BCB2E}" srcOrd="1" destOrd="0" presId="urn:microsoft.com/office/officeart/2005/8/layout/radial5"/>
    <dgm:cxn modelId="{BEC64FFF-8C5F-4737-B5A4-45FB59B23548}" type="presOf" srcId="{77B2B474-0787-4CA9-AC23-4543DFC4A0FC}" destId="{7928E93A-32DA-458B-9D45-F33E20992D77}" srcOrd="0" destOrd="0" presId="urn:microsoft.com/office/officeart/2005/8/layout/radial5"/>
    <dgm:cxn modelId="{C208BDD7-75D3-41C9-9A0A-A767C28301B8}" type="presOf" srcId="{2397DD6D-2F2A-49AE-882F-FE0ED4FA53FE}" destId="{471C4356-3302-4D98-8CD8-7BAA126F0C83}" srcOrd="1" destOrd="0" presId="urn:microsoft.com/office/officeart/2005/8/layout/radial5"/>
    <dgm:cxn modelId="{DD1F4405-32DC-4795-A3B9-8552AB0C3283}" srcId="{219F11B5-C966-429E-90EC-7DA6244D8067}" destId="{77B2B474-0787-4CA9-AC23-4543DFC4A0FC}" srcOrd="4" destOrd="0" parTransId="{9298F7B8-0D8A-410F-9F27-066FDBA2CB3F}" sibTransId="{0F05F363-8BC3-441F-846E-F60BA2BCD829}"/>
    <dgm:cxn modelId="{20DB4ECD-F0DE-43FC-8794-C206757776BF}" type="presOf" srcId="{6E5D5740-BDA5-4269-9CD1-6CD33EFCC571}" destId="{27549E3F-4148-4F4C-AB91-CBD0982AD91C}" srcOrd="0" destOrd="0" presId="urn:microsoft.com/office/officeart/2005/8/layout/radial5"/>
    <dgm:cxn modelId="{B941690D-9E01-4591-BD9B-942FAD0089AC}" srcId="{219F11B5-C966-429E-90EC-7DA6244D8067}" destId="{CE28B5E2-65F9-4FAA-A3A7-EA3DA8E35E75}" srcOrd="1" destOrd="0" parTransId="{2397DD6D-2F2A-49AE-882F-FE0ED4FA53FE}" sibTransId="{EF9FEB18-889F-47BF-B208-286B88D017A2}"/>
    <dgm:cxn modelId="{2912B0A0-133A-4459-89A9-B0D026C3F56D}" type="presOf" srcId="{EA201D0D-0860-4B87-BC85-5784E4BFFC48}" destId="{6A29CA17-0DE1-4B36-91FA-E0C56E2D16B2}" srcOrd="1" destOrd="0" presId="urn:microsoft.com/office/officeart/2005/8/layout/radial5"/>
    <dgm:cxn modelId="{DCC4F436-EF82-48C0-B90A-F3E91B9A2A80}" type="presOf" srcId="{9298F7B8-0D8A-410F-9F27-066FDBA2CB3F}" destId="{5F2356D9-E323-4C43-90A4-E6DD86194FD6}" srcOrd="0" destOrd="0" presId="urn:microsoft.com/office/officeart/2005/8/layout/radial5"/>
    <dgm:cxn modelId="{0E87D17D-B542-495A-86BF-54B1696062F7}" type="presOf" srcId="{1B0269E1-33BA-4609-AAE3-061221C70845}" destId="{AFD7FE40-C7BF-47A1-AFF3-DF7BADDA168E}" srcOrd="1" destOrd="0" presId="urn:microsoft.com/office/officeart/2005/8/layout/radial5"/>
    <dgm:cxn modelId="{5162A3B5-DF59-412B-9B8E-585B5A5FD118}" srcId="{219F11B5-C966-429E-90EC-7DA6244D8067}" destId="{97D7AB91-9DD9-4DE0-A1C7-F1BD7AB15DE9}" srcOrd="3" destOrd="0" parTransId="{7C1FAAEF-4345-4CED-98DC-F4D6BC5C84D8}" sibTransId="{DA494980-9FC7-4E2F-92E7-3D22BBFA8F42}"/>
    <dgm:cxn modelId="{17DE992B-7BBA-4601-84FC-E463D919BDBE}" type="presOf" srcId="{DC812C7C-9085-4E7D-A807-CBB545F9225B}" destId="{7C9CF6AC-F53B-46ED-8296-6E30CFB9690F}" srcOrd="0" destOrd="0" presId="urn:microsoft.com/office/officeart/2005/8/layout/radial5"/>
    <dgm:cxn modelId="{357D49BA-28C1-4707-B648-77B4329C17F4}" type="presOf" srcId="{5532C353-6EBE-40D3-82A2-8D4D49A7F26E}" destId="{9693BA08-AD92-4F39-BB62-D110E3AF8901}" srcOrd="0" destOrd="0" presId="urn:microsoft.com/office/officeart/2005/8/layout/radial5"/>
    <dgm:cxn modelId="{C70ACC4D-914F-4C0B-837F-AE671634540A}" type="presParOf" srcId="{7C9CF6AC-F53B-46ED-8296-6E30CFB9690F}" destId="{8F29B9D8-69E7-4FE4-BE41-9A0EA6FAF9EB}" srcOrd="0" destOrd="0" presId="urn:microsoft.com/office/officeart/2005/8/layout/radial5"/>
    <dgm:cxn modelId="{380D0E69-9938-4BCC-8344-AEDAFE65899F}" type="presParOf" srcId="{7C9CF6AC-F53B-46ED-8296-6E30CFB9690F}" destId="{AFAE25CF-A9D7-4618-867B-DBCF0DFF0F62}" srcOrd="1" destOrd="0" presId="urn:microsoft.com/office/officeart/2005/8/layout/radial5"/>
    <dgm:cxn modelId="{F7482013-3496-49CD-AD76-0BE71C88F792}" type="presParOf" srcId="{AFAE25CF-A9D7-4618-867B-DBCF0DFF0F62}" destId="{6A29CA17-0DE1-4B36-91FA-E0C56E2D16B2}" srcOrd="0" destOrd="0" presId="urn:microsoft.com/office/officeart/2005/8/layout/radial5"/>
    <dgm:cxn modelId="{8F76E698-5457-434A-9F55-5B4747223F15}" type="presParOf" srcId="{7C9CF6AC-F53B-46ED-8296-6E30CFB9690F}" destId="{9693BA08-AD92-4F39-BB62-D110E3AF8901}" srcOrd="2" destOrd="0" presId="urn:microsoft.com/office/officeart/2005/8/layout/radial5"/>
    <dgm:cxn modelId="{A9AFBD42-872C-4165-BB13-4E1AEF7187C3}" type="presParOf" srcId="{7C9CF6AC-F53B-46ED-8296-6E30CFB9690F}" destId="{1679FCAB-F8DF-4DAE-9B23-99C243C59522}" srcOrd="3" destOrd="0" presId="urn:microsoft.com/office/officeart/2005/8/layout/radial5"/>
    <dgm:cxn modelId="{215350C2-C498-425E-8990-3D1C0E47159C}" type="presParOf" srcId="{1679FCAB-F8DF-4DAE-9B23-99C243C59522}" destId="{471C4356-3302-4D98-8CD8-7BAA126F0C83}" srcOrd="0" destOrd="0" presId="urn:microsoft.com/office/officeart/2005/8/layout/radial5"/>
    <dgm:cxn modelId="{86A4EA3F-1D0D-48F4-891E-A4274ED607DE}" type="presParOf" srcId="{7C9CF6AC-F53B-46ED-8296-6E30CFB9690F}" destId="{4421112E-3186-4A3A-89B0-CA5D50D0B33F}" srcOrd="4" destOrd="0" presId="urn:microsoft.com/office/officeart/2005/8/layout/radial5"/>
    <dgm:cxn modelId="{7799E871-F1C3-46ED-880D-2AE5ACDF1A23}" type="presParOf" srcId="{7C9CF6AC-F53B-46ED-8296-6E30CFB9690F}" destId="{CA74EEEE-14CF-4530-8DB0-305DECE72201}" srcOrd="5" destOrd="0" presId="urn:microsoft.com/office/officeart/2005/8/layout/radial5"/>
    <dgm:cxn modelId="{31E0CB2F-7E00-4029-8B07-2AB1B65E3BFA}" type="presParOf" srcId="{CA74EEEE-14CF-4530-8DB0-305DECE72201}" destId="{AFD7FE40-C7BF-47A1-AFF3-DF7BADDA168E}" srcOrd="0" destOrd="0" presId="urn:microsoft.com/office/officeart/2005/8/layout/radial5"/>
    <dgm:cxn modelId="{3AB7EB09-7413-4BF6-8A89-4027AFDF538E}" type="presParOf" srcId="{7C9CF6AC-F53B-46ED-8296-6E30CFB9690F}" destId="{27549E3F-4148-4F4C-AB91-CBD0982AD91C}" srcOrd="6" destOrd="0" presId="urn:microsoft.com/office/officeart/2005/8/layout/radial5"/>
    <dgm:cxn modelId="{97DB8B35-9A27-47D8-AA2F-CAD0E45A7A8E}" type="presParOf" srcId="{7C9CF6AC-F53B-46ED-8296-6E30CFB9690F}" destId="{45FD5AED-D344-4619-8871-73FA7A7E8BDB}" srcOrd="7" destOrd="0" presId="urn:microsoft.com/office/officeart/2005/8/layout/radial5"/>
    <dgm:cxn modelId="{78F15B93-45C1-4F46-BCA0-9C4A4ECECB93}" type="presParOf" srcId="{45FD5AED-D344-4619-8871-73FA7A7E8BDB}" destId="{8E5B5F56-9AC1-4CA6-BD2F-A2E51B9BCB2E}" srcOrd="0" destOrd="0" presId="urn:microsoft.com/office/officeart/2005/8/layout/radial5"/>
    <dgm:cxn modelId="{F0E3CA89-5F37-47BC-AF35-0E2AD04C8CFA}" type="presParOf" srcId="{7C9CF6AC-F53B-46ED-8296-6E30CFB9690F}" destId="{C7066AB5-6460-4B1A-BDAB-27F2202318F7}" srcOrd="8" destOrd="0" presId="urn:microsoft.com/office/officeart/2005/8/layout/radial5"/>
    <dgm:cxn modelId="{A98BEA5C-DC3C-407A-9721-EBF4941FE8DA}" type="presParOf" srcId="{7C9CF6AC-F53B-46ED-8296-6E30CFB9690F}" destId="{5F2356D9-E323-4C43-90A4-E6DD86194FD6}" srcOrd="9" destOrd="0" presId="urn:microsoft.com/office/officeart/2005/8/layout/radial5"/>
    <dgm:cxn modelId="{AF33B53C-CA3F-4DDC-9F66-0D0607FE26E0}" type="presParOf" srcId="{5F2356D9-E323-4C43-90A4-E6DD86194FD6}" destId="{F757E123-B2F1-4D00-B090-EC290B440F6B}" srcOrd="0" destOrd="0" presId="urn:microsoft.com/office/officeart/2005/8/layout/radial5"/>
    <dgm:cxn modelId="{0F7200BC-0A97-404E-BE30-0AAA38C1AAF4}" type="presParOf" srcId="{7C9CF6AC-F53B-46ED-8296-6E30CFB9690F}" destId="{7928E93A-32DA-458B-9D45-F33E20992D77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0A3D68-D149-4EDF-9E69-16DDEC38F8C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29A40B5-DF01-4893-A098-4BFA0E1D01B3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1800" b="1" dirty="0" smtClean="0"/>
            <a:t>Значительный риск</a:t>
          </a:r>
        </a:p>
      </dgm:t>
    </dgm:pt>
    <dgm:pt modelId="{488D6639-224D-46F8-A8FE-B8064CBCEDB6}" type="parTrans" cxnId="{638E772C-3B40-46C9-A21A-8DE0E7853216}">
      <dgm:prSet/>
      <dgm:spPr/>
      <dgm:t>
        <a:bodyPr/>
        <a:lstStyle/>
        <a:p>
          <a:endParaRPr lang="ru-RU"/>
        </a:p>
      </dgm:t>
    </dgm:pt>
    <dgm:pt modelId="{344D87E0-2937-452D-98B5-3BC8FDBE3B7A}" type="sibTrans" cxnId="{638E772C-3B40-46C9-A21A-8DE0E7853216}">
      <dgm:prSet/>
      <dgm:spPr/>
      <dgm:t>
        <a:bodyPr/>
        <a:lstStyle/>
        <a:p>
          <a:endParaRPr lang="ru-RU"/>
        </a:p>
      </dgm:t>
    </dgm:pt>
    <dgm:pt modelId="{A4AD3524-FD45-4C2B-8E21-0A518872A461}">
      <dgm:prSet phldrT="[Текст]" custT="1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3600" dirty="0" smtClean="0"/>
            <a:t>1 раз в 3 года</a:t>
          </a:r>
          <a:endParaRPr lang="ru-RU" sz="3600" dirty="0"/>
        </a:p>
      </dgm:t>
    </dgm:pt>
    <dgm:pt modelId="{E48053DE-BF14-487B-A73D-FF481B8B1F51}" type="parTrans" cxnId="{8DB4F656-001E-4018-AC9E-89019C170960}">
      <dgm:prSet/>
      <dgm:spPr/>
      <dgm:t>
        <a:bodyPr/>
        <a:lstStyle/>
        <a:p>
          <a:endParaRPr lang="ru-RU"/>
        </a:p>
      </dgm:t>
    </dgm:pt>
    <dgm:pt modelId="{3703184A-54C9-42D4-B973-36D7169A87B2}" type="sibTrans" cxnId="{8DB4F656-001E-4018-AC9E-89019C170960}">
      <dgm:prSet/>
      <dgm:spPr/>
      <dgm:t>
        <a:bodyPr/>
        <a:lstStyle/>
        <a:p>
          <a:endParaRPr lang="ru-RU"/>
        </a:p>
      </dgm:t>
    </dgm:pt>
    <dgm:pt modelId="{DA7FA188-6A79-44B6-9717-08BE46BCAF17}">
      <dgm:prSet phldrT="[Текст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sz="1800" b="1" dirty="0" smtClean="0"/>
            <a:t>Средний </a:t>
          </a:r>
        </a:p>
        <a:p>
          <a:r>
            <a:rPr lang="ru-RU" sz="1800" b="1" dirty="0" smtClean="0"/>
            <a:t>риск</a:t>
          </a:r>
          <a:endParaRPr lang="ru-RU" sz="1800" b="1" dirty="0"/>
        </a:p>
      </dgm:t>
    </dgm:pt>
    <dgm:pt modelId="{6454C4D4-8C36-4A4E-BDC6-961E32EAD7DD}" type="parTrans" cxnId="{5D562262-5E7F-4FC9-A934-D1514DAFF034}">
      <dgm:prSet/>
      <dgm:spPr/>
      <dgm:t>
        <a:bodyPr/>
        <a:lstStyle/>
        <a:p>
          <a:endParaRPr lang="ru-RU"/>
        </a:p>
      </dgm:t>
    </dgm:pt>
    <dgm:pt modelId="{DDA3050D-3024-4873-9519-1ADE30DB8498}" type="sibTrans" cxnId="{5D562262-5E7F-4FC9-A934-D1514DAFF034}">
      <dgm:prSet/>
      <dgm:spPr/>
      <dgm:t>
        <a:bodyPr/>
        <a:lstStyle/>
        <a:p>
          <a:endParaRPr lang="ru-RU"/>
        </a:p>
      </dgm:t>
    </dgm:pt>
    <dgm:pt modelId="{178418F2-FCF3-4003-B379-BB97EC91E4AA}">
      <dgm:prSet phldrT="[Текст]"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ru-RU" sz="3600" dirty="0" smtClean="0"/>
            <a:t>1 раз в 4 года</a:t>
          </a:r>
        </a:p>
      </dgm:t>
    </dgm:pt>
    <dgm:pt modelId="{D569559A-1D2F-4E01-B86F-BBFD151E0A81}" type="parTrans" cxnId="{A24EA980-51AF-42B9-8A50-0ECCC3F07DA1}">
      <dgm:prSet/>
      <dgm:spPr/>
      <dgm:t>
        <a:bodyPr/>
        <a:lstStyle/>
        <a:p>
          <a:endParaRPr lang="ru-RU"/>
        </a:p>
      </dgm:t>
    </dgm:pt>
    <dgm:pt modelId="{BB95FE74-7EB2-4A6C-B7A2-22F7BF04F784}" type="sibTrans" cxnId="{A24EA980-51AF-42B9-8A50-0ECCC3F07DA1}">
      <dgm:prSet/>
      <dgm:spPr/>
      <dgm:t>
        <a:bodyPr/>
        <a:lstStyle/>
        <a:p>
          <a:endParaRPr lang="ru-RU"/>
        </a:p>
      </dgm:t>
    </dgm:pt>
    <dgm:pt modelId="{403626DF-A58E-436D-A92D-A1E625813806}">
      <dgm:prSet phldrT="[Текст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ru-RU" sz="1800" b="1" dirty="0" smtClean="0"/>
            <a:t>Низкий </a:t>
          </a:r>
        </a:p>
        <a:p>
          <a:r>
            <a:rPr lang="ru-RU" sz="1800" b="1" dirty="0" smtClean="0"/>
            <a:t>риск</a:t>
          </a:r>
        </a:p>
      </dgm:t>
    </dgm:pt>
    <dgm:pt modelId="{A0982E14-40FB-498F-B7B8-FA6F9EBD4B68}" type="parTrans" cxnId="{339908E4-2E23-421E-8C34-BBF4B544FDFC}">
      <dgm:prSet/>
      <dgm:spPr/>
      <dgm:t>
        <a:bodyPr/>
        <a:lstStyle/>
        <a:p>
          <a:endParaRPr lang="ru-RU"/>
        </a:p>
      </dgm:t>
    </dgm:pt>
    <dgm:pt modelId="{6815ADB3-A220-408F-9116-4C28BA300B11}" type="sibTrans" cxnId="{339908E4-2E23-421E-8C34-BBF4B544FDFC}">
      <dgm:prSet/>
      <dgm:spPr/>
      <dgm:t>
        <a:bodyPr/>
        <a:lstStyle/>
        <a:p>
          <a:endParaRPr lang="ru-RU"/>
        </a:p>
      </dgm:t>
    </dgm:pt>
    <dgm:pt modelId="{5851A23A-7CAE-4D18-858F-791E279992E1}">
      <dgm:prSet phldrT="[Текст]" custT="1"/>
      <dgm:spPr>
        <a:solidFill>
          <a:schemeClr val="bg1">
            <a:lumMod val="75000"/>
            <a:alpha val="90000"/>
          </a:schemeClr>
        </a:solidFill>
      </dgm:spPr>
      <dgm:t>
        <a:bodyPr/>
        <a:lstStyle/>
        <a:p>
          <a:r>
            <a:rPr lang="ru-RU" sz="3600" dirty="0" smtClean="0"/>
            <a:t>не проводятся</a:t>
          </a:r>
        </a:p>
      </dgm:t>
    </dgm:pt>
    <dgm:pt modelId="{1470447A-E7FF-4846-BFBE-9573864D39A1}" type="parTrans" cxnId="{5F1D8CFA-5FC7-4A2C-8787-268745F77419}">
      <dgm:prSet/>
      <dgm:spPr/>
      <dgm:t>
        <a:bodyPr/>
        <a:lstStyle/>
        <a:p>
          <a:endParaRPr lang="ru-RU"/>
        </a:p>
      </dgm:t>
    </dgm:pt>
    <dgm:pt modelId="{55B849B7-BDC3-4C64-931E-688F148A3932}" type="sibTrans" cxnId="{5F1D8CFA-5FC7-4A2C-8787-268745F77419}">
      <dgm:prSet/>
      <dgm:spPr/>
      <dgm:t>
        <a:bodyPr/>
        <a:lstStyle/>
        <a:p>
          <a:endParaRPr lang="ru-RU"/>
        </a:p>
      </dgm:t>
    </dgm:pt>
    <dgm:pt modelId="{DA34AD91-199A-42B0-92F0-4F62E35020AA}" type="pres">
      <dgm:prSet presAssocID="{000A3D68-D149-4EDF-9E69-16DDEC38F8C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914CCBB-1FA8-49A9-91CC-11A181C1FDBE}" type="pres">
      <dgm:prSet presAssocID="{329A40B5-DF01-4893-A098-4BFA0E1D01B3}" presName="composite" presStyleCnt="0"/>
      <dgm:spPr/>
    </dgm:pt>
    <dgm:pt modelId="{EC230B8F-79FD-46D6-8815-60D277E34F54}" type="pres">
      <dgm:prSet presAssocID="{329A40B5-DF01-4893-A098-4BFA0E1D01B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B6B161-FA46-401C-86E7-1F8057DC1CF0}" type="pres">
      <dgm:prSet presAssocID="{329A40B5-DF01-4893-A098-4BFA0E1D01B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EE5C2D-F1A3-4F6C-9C63-703ACEB215E2}" type="pres">
      <dgm:prSet presAssocID="{344D87E0-2937-452D-98B5-3BC8FDBE3B7A}" presName="sp" presStyleCnt="0"/>
      <dgm:spPr/>
    </dgm:pt>
    <dgm:pt modelId="{69FF2494-561D-4C1D-8747-6A27CBA6B7EC}" type="pres">
      <dgm:prSet presAssocID="{DA7FA188-6A79-44B6-9717-08BE46BCAF17}" presName="composite" presStyleCnt="0"/>
      <dgm:spPr/>
    </dgm:pt>
    <dgm:pt modelId="{8A26A104-F70B-40CD-8ABD-95504F4F9E79}" type="pres">
      <dgm:prSet presAssocID="{DA7FA188-6A79-44B6-9717-08BE46BCAF1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3B2CBC-A8B8-4BD9-A7DD-0BCEACF94705}" type="pres">
      <dgm:prSet presAssocID="{DA7FA188-6A79-44B6-9717-08BE46BCAF17}" presName="descendantText" presStyleLbl="alignAcc1" presStyleIdx="1" presStyleCnt="3" custLinFactNeighborX="-638" custLinFactNeighborY="11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0066F2-7339-40C4-B596-FE17BA178E73}" type="pres">
      <dgm:prSet presAssocID="{DDA3050D-3024-4873-9519-1ADE30DB8498}" presName="sp" presStyleCnt="0"/>
      <dgm:spPr/>
    </dgm:pt>
    <dgm:pt modelId="{309BCEF6-B20B-45FA-9176-D23C412B6076}" type="pres">
      <dgm:prSet presAssocID="{403626DF-A58E-436D-A92D-A1E625813806}" presName="composite" presStyleCnt="0"/>
      <dgm:spPr/>
    </dgm:pt>
    <dgm:pt modelId="{26604AF3-393C-479C-9642-21AA08618894}" type="pres">
      <dgm:prSet presAssocID="{403626DF-A58E-436D-A92D-A1E62581380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41E037-3967-49B5-A900-7039581037E0}" type="pres">
      <dgm:prSet presAssocID="{403626DF-A58E-436D-A92D-A1E625813806}" presName="descendantText" presStyleLbl="alignAcc1" presStyleIdx="2" presStyleCnt="3" custLinFactNeighborX="433" custLinFactNeighborY="22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F1D8CFA-5FC7-4A2C-8787-268745F77419}" srcId="{403626DF-A58E-436D-A92D-A1E625813806}" destId="{5851A23A-7CAE-4D18-858F-791E279992E1}" srcOrd="0" destOrd="0" parTransId="{1470447A-E7FF-4846-BFBE-9573864D39A1}" sibTransId="{55B849B7-BDC3-4C64-931E-688F148A3932}"/>
    <dgm:cxn modelId="{6D90E205-0397-45DD-9657-8BAB82A06501}" type="presOf" srcId="{A4AD3524-FD45-4C2B-8E21-0A518872A461}" destId="{C9B6B161-FA46-401C-86E7-1F8057DC1CF0}" srcOrd="0" destOrd="0" presId="urn:microsoft.com/office/officeart/2005/8/layout/chevron2"/>
    <dgm:cxn modelId="{4762408A-6365-473F-9226-D1AA8AF324F8}" type="presOf" srcId="{DA7FA188-6A79-44B6-9717-08BE46BCAF17}" destId="{8A26A104-F70B-40CD-8ABD-95504F4F9E79}" srcOrd="0" destOrd="0" presId="urn:microsoft.com/office/officeart/2005/8/layout/chevron2"/>
    <dgm:cxn modelId="{47F8DA4B-9B4E-4B90-9F83-00C5C8A59144}" type="presOf" srcId="{403626DF-A58E-436D-A92D-A1E625813806}" destId="{26604AF3-393C-479C-9642-21AA08618894}" srcOrd="0" destOrd="0" presId="urn:microsoft.com/office/officeart/2005/8/layout/chevron2"/>
    <dgm:cxn modelId="{2158A85D-642A-466C-99A8-74A341B92796}" type="presOf" srcId="{5851A23A-7CAE-4D18-858F-791E279992E1}" destId="{3E41E037-3967-49B5-A900-7039581037E0}" srcOrd="0" destOrd="0" presId="urn:microsoft.com/office/officeart/2005/8/layout/chevron2"/>
    <dgm:cxn modelId="{638E772C-3B40-46C9-A21A-8DE0E7853216}" srcId="{000A3D68-D149-4EDF-9E69-16DDEC38F8C8}" destId="{329A40B5-DF01-4893-A098-4BFA0E1D01B3}" srcOrd="0" destOrd="0" parTransId="{488D6639-224D-46F8-A8FE-B8064CBCEDB6}" sibTransId="{344D87E0-2937-452D-98B5-3BC8FDBE3B7A}"/>
    <dgm:cxn modelId="{B9DF4683-DF80-46FE-81B8-BF049D1F3D88}" type="presOf" srcId="{178418F2-FCF3-4003-B379-BB97EC91E4AA}" destId="{B03B2CBC-A8B8-4BD9-A7DD-0BCEACF94705}" srcOrd="0" destOrd="0" presId="urn:microsoft.com/office/officeart/2005/8/layout/chevron2"/>
    <dgm:cxn modelId="{A24EA980-51AF-42B9-8A50-0ECCC3F07DA1}" srcId="{DA7FA188-6A79-44B6-9717-08BE46BCAF17}" destId="{178418F2-FCF3-4003-B379-BB97EC91E4AA}" srcOrd="0" destOrd="0" parTransId="{D569559A-1D2F-4E01-B86F-BBFD151E0A81}" sibTransId="{BB95FE74-7EB2-4A6C-B7A2-22F7BF04F784}"/>
    <dgm:cxn modelId="{D8A14A5E-630E-4598-88E7-9E11B3506B7D}" type="presOf" srcId="{000A3D68-D149-4EDF-9E69-16DDEC38F8C8}" destId="{DA34AD91-199A-42B0-92F0-4F62E35020AA}" srcOrd="0" destOrd="0" presId="urn:microsoft.com/office/officeart/2005/8/layout/chevron2"/>
    <dgm:cxn modelId="{5D562262-5E7F-4FC9-A934-D1514DAFF034}" srcId="{000A3D68-D149-4EDF-9E69-16DDEC38F8C8}" destId="{DA7FA188-6A79-44B6-9717-08BE46BCAF17}" srcOrd="1" destOrd="0" parTransId="{6454C4D4-8C36-4A4E-BDC6-961E32EAD7DD}" sibTransId="{DDA3050D-3024-4873-9519-1ADE30DB8498}"/>
    <dgm:cxn modelId="{339908E4-2E23-421E-8C34-BBF4B544FDFC}" srcId="{000A3D68-D149-4EDF-9E69-16DDEC38F8C8}" destId="{403626DF-A58E-436D-A92D-A1E625813806}" srcOrd="2" destOrd="0" parTransId="{A0982E14-40FB-498F-B7B8-FA6F9EBD4B68}" sibTransId="{6815ADB3-A220-408F-9116-4C28BA300B11}"/>
    <dgm:cxn modelId="{8DB4F656-001E-4018-AC9E-89019C170960}" srcId="{329A40B5-DF01-4893-A098-4BFA0E1D01B3}" destId="{A4AD3524-FD45-4C2B-8E21-0A518872A461}" srcOrd="0" destOrd="0" parTransId="{E48053DE-BF14-487B-A73D-FF481B8B1F51}" sibTransId="{3703184A-54C9-42D4-B973-36D7169A87B2}"/>
    <dgm:cxn modelId="{2940EE11-CD39-4904-891F-B917305610B2}" type="presOf" srcId="{329A40B5-DF01-4893-A098-4BFA0E1D01B3}" destId="{EC230B8F-79FD-46D6-8815-60D277E34F54}" srcOrd="0" destOrd="0" presId="urn:microsoft.com/office/officeart/2005/8/layout/chevron2"/>
    <dgm:cxn modelId="{29A76D75-3532-4AFA-883A-BBCA373E6F81}" type="presParOf" srcId="{DA34AD91-199A-42B0-92F0-4F62E35020AA}" destId="{F914CCBB-1FA8-49A9-91CC-11A181C1FDBE}" srcOrd="0" destOrd="0" presId="urn:microsoft.com/office/officeart/2005/8/layout/chevron2"/>
    <dgm:cxn modelId="{6EAEEEBC-3F01-4A7E-8A11-7585C7357D14}" type="presParOf" srcId="{F914CCBB-1FA8-49A9-91CC-11A181C1FDBE}" destId="{EC230B8F-79FD-46D6-8815-60D277E34F54}" srcOrd="0" destOrd="0" presId="urn:microsoft.com/office/officeart/2005/8/layout/chevron2"/>
    <dgm:cxn modelId="{A55CB5D1-AE68-4779-B08B-C4E958A0A30D}" type="presParOf" srcId="{F914CCBB-1FA8-49A9-91CC-11A181C1FDBE}" destId="{C9B6B161-FA46-401C-86E7-1F8057DC1CF0}" srcOrd="1" destOrd="0" presId="urn:microsoft.com/office/officeart/2005/8/layout/chevron2"/>
    <dgm:cxn modelId="{A52F0459-F355-4035-B7A8-3FB056BC570E}" type="presParOf" srcId="{DA34AD91-199A-42B0-92F0-4F62E35020AA}" destId="{8FEE5C2D-F1A3-4F6C-9C63-703ACEB215E2}" srcOrd="1" destOrd="0" presId="urn:microsoft.com/office/officeart/2005/8/layout/chevron2"/>
    <dgm:cxn modelId="{042134AD-86E9-4D65-915E-B33ABE356738}" type="presParOf" srcId="{DA34AD91-199A-42B0-92F0-4F62E35020AA}" destId="{69FF2494-561D-4C1D-8747-6A27CBA6B7EC}" srcOrd="2" destOrd="0" presId="urn:microsoft.com/office/officeart/2005/8/layout/chevron2"/>
    <dgm:cxn modelId="{6667873B-942D-45C4-B578-1E38FDBEE646}" type="presParOf" srcId="{69FF2494-561D-4C1D-8747-6A27CBA6B7EC}" destId="{8A26A104-F70B-40CD-8ABD-95504F4F9E79}" srcOrd="0" destOrd="0" presId="urn:microsoft.com/office/officeart/2005/8/layout/chevron2"/>
    <dgm:cxn modelId="{4AB08B8E-CE3E-4339-8391-7E1D54719174}" type="presParOf" srcId="{69FF2494-561D-4C1D-8747-6A27CBA6B7EC}" destId="{B03B2CBC-A8B8-4BD9-A7DD-0BCEACF94705}" srcOrd="1" destOrd="0" presId="urn:microsoft.com/office/officeart/2005/8/layout/chevron2"/>
    <dgm:cxn modelId="{9C74C1E6-0EB0-4184-93A5-11F8D65688CA}" type="presParOf" srcId="{DA34AD91-199A-42B0-92F0-4F62E35020AA}" destId="{A70066F2-7339-40C4-B596-FE17BA178E73}" srcOrd="3" destOrd="0" presId="urn:microsoft.com/office/officeart/2005/8/layout/chevron2"/>
    <dgm:cxn modelId="{BDC4DC35-AE35-40F8-9724-87A36BC43ED7}" type="presParOf" srcId="{DA34AD91-199A-42B0-92F0-4F62E35020AA}" destId="{309BCEF6-B20B-45FA-9176-D23C412B6076}" srcOrd="4" destOrd="0" presId="urn:microsoft.com/office/officeart/2005/8/layout/chevron2"/>
    <dgm:cxn modelId="{3AE3091D-D900-45BB-8CF8-A71439BE2915}" type="presParOf" srcId="{309BCEF6-B20B-45FA-9176-D23C412B6076}" destId="{26604AF3-393C-479C-9642-21AA08618894}" srcOrd="0" destOrd="0" presId="urn:microsoft.com/office/officeart/2005/8/layout/chevron2"/>
    <dgm:cxn modelId="{758A5487-AF0D-4801-B490-F9F64668295E}" type="presParOf" srcId="{309BCEF6-B20B-45FA-9176-D23C412B6076}" destId="{3E41E037-3967-49B5-A900-7039581037E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29B9D8-69E7-4FE4-BE41-9A0EA6FAF9EB}">
      <dsp:nvSpPr>
        <dsp:cNvPr id="0" name=""/>
        <dsp:cNvSpPr/>
      </dsp:nvSpPr>
      <dsp:spPr>
        <a:xfrm>
          <a:off x="2808314" y="1732025"/>
          <a:ext cx="2997399" cy="2008593"/>
        </a:xfrm>
        <a:prstGeom prst="ellipse">
          <a:avLst/>
        </a:prstGeom>
        <a:solidFill>
          <a:srgbClr val="FF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1"/>
              </a:solidFill>
              <a:latin typeface="Book Antiqua" panose="02040602050305030304" pitchFamily="18" charset="0"/>
            </a:rPr>
            <a:t>НАРУШЕНИЯ</a:t>
          </a:r>
          <a:endParaRPr lang="ru-RU" sz="2000" b="1" kern="1200" dirty="0">
            <a:solidFill>
              <a:schemeClr val="bg1"/>
            </a:solidFill>
            <a:latin typeface="Book Antiqua" panose="02040602050305030304" pitchFamily="18" charset="0"/>
          </a:endParaRPr>
        </a:p>
      </dsp:txBody>
      <dsp:txXfrm>
        <a:off x="2808314" y="1732025"/>
        <a:ext cx="2997399" cy="2008593"/>
      </dsp:txXfrm>
    </dsp:sp>
    <dsp:sp modelId="{AFAE25CF-A9D7-4618-867B-DBCF0DFF0F62}">
      <dsp:nvSpPr>
        <dsp:cNvPr id="0" name=""/>
        <dsp:cNvSpPr/>
      </dsp:nvSpPr>
      <dsp:spPr>
        <a:xfrm rot="5525629">
          <a:off x="4331529" y="1472775"/>
          <a:ext cx="22854" cy="5609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5525629">
        <a:off x="4331529" y="1472775"/>
        <a:ext cx="22854" cy="560902"/>
      </dsp:txXfrm>
    </dsp:sp>
    <dsp:sp modelId="{9693BA08-AD92-4F39-BB62-D110E3AF8901}">
      <dsp:nvSpPr>
        <dsp:cNvPr id="0" name=""/>
        <dsp:cNvSpPr/>
      </dsp:nvSpPr>
      <dsp:spPr>
        <a:xfrm>
          <a:off x="2505825" y="-287916"/>
          <a:ext cx="3748068" cy="2063545"/>
        </a:xfrm>
        <a:prstGeom prst="ellipse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непринятие</a:t>
          </a:r>
          <a:r>
            <a:rPr lang="ru-RU" sz="140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 лицензиатом </a:t>
          </a:r>
          <a:r>
            <a:rPr lang="ru-RU" sz="1400" b="1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мер по внесению изменений в реестр </a:t>
          </a:r>
          <a:r>
            <a:rPr lang="ru-RU" sz="140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лицензий </a:t>
          </a:r>
          <a:r>
            <a:rPr lang="ru-RU" sz="1400" b="1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в связи с осуществлением лицензируемого вида деятельности по адресу </a:t>
          </a:r>
          <a:r>
            <a:rPr lang="ru-RU" sz="140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места его осуществления, </a:t>
          </a:r>
          <a:r>
            <a:rPr lang="ru-RU" sz="1400" b="1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не указанному в лицензии</a:t>
          </a:r>
          <a:endParaRPr lang="ru-RU" sz="1400" b="1" kern="1200" dirty="0">
            <a:solidFill>
              <a:schemeClr val="tx1"/>
            </a:solidFill>
            <a:latin typeface="Book Antiqua" panose="02040602050305030304" pitchFamily="18" charset="0"/>
          </a:endParaRPr>
        </a:p>
      </dsp:txBody>
      <dsp:txXfrm>
        <a:off x="2505825" y="-287916"/>
        <a:ext cx="3748068" cy="2063545"/>
      </dsp:txXfrm>
    </dsp:sp>
    <dsp:sp modelId="{1679FCAB-F8DF-4DAE-9B23-99C243C59522}">
      <dsp:nvSpPr>
        <dsp:cNvPr id="0" name=""/>
        <dsp:cNvSpPr/>
      </dsp:nvSpPr>
      <dsp:spPr>
        <a:xfrm rot="20322581">
          <a:off x="5608259" y="1945649"/>
          <a:ext cx="16116" cy="5609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20322581">
        <a:off x="5608259" y="1945649"/>
        <a:ext cx="16116" cy="560902"/>
      </dsp:txXfrm>
    </dsp:sp>
    <dsp:sp modelId="{4421112E-3186-4A3A-89B0-CA5D50D0B33F}">
      <dsp:nvSpPr>
        <dsp:cNvPr id="0" name=""/>
        <dsp:cNvSpPr/>
      </dsp:nvSpPr>
      <dsp:spPr>
        <a:xfrm>
          <a:off x="5472604" y="504053"/>
          <a:ext cx="3029667" cy="237547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осуществление</a:t>
          </a:r>
          <a:r>
            <a:rPr lang="ru-RU" sz="140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 </a:t>
          </a:r>
          <a:r>
            <a:rPr lang="ru-RU" sz="1400" b="1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деятельности</a:t>
          </a:r>
          <a:r>
            <a:rPr lang="ru-RU" sz="140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 </a:t>
          </a:r>
          <a:r>
            <a:rPr lang="ru-RU" sz="1400" b="1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без</a:t>
          </a:r>
          <a:r>
            <a:rPr lang="ru-RU" sz="140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 специального разрешения (</a:t>
          </a:r>
          <a:r>
            <a:rPr lang="ru-RU" sz="1400" b="1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лицензии</a:t>
          </a:r>
          <a:r>
            <a:rPr lang="ru-RU" sz="140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), если такое разрешение (лицензия) обязательно (обязательна)</a:t>
          </a:r>
          <a:endParaRPr lang="ru-RU" sz="1400" kern="1200" dirty="0">
            <a:solidFill>
              <a:schemeClr val="tx1"/>
            </a:solidFill>
            <a:latin typeface="Book Antiqua" panose="02040602050305030304" pitchFamily="18" charset="0"/>
          </a:endParaRPr>
        </a:p>
      </dsp:txBody>
      <dsp:txXfrm>
        <a:off x="5472604" y="504053"/>
        <a:ext cx="3029667" cy="2375473"/>
      </dsp:txXfrm>
    </dsp:sp>
    <dsp:sp modelId="{CA74EEEE-14CF-4530-8DB0-305DECE72201}">
      <dsp:nvSpPr>
        <dsp:cNvPr id="0" name=""/>
        <dsp:cNvSpPr/>
      </dsp:nvSpPr>
      <dsp:spPr>
        <a:xfrm rot="1271907">
          <a:off x="5610769" y="2965170"/>
          <a:ext cx="18809" cy="5609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1271907">
        <a:off x="5610769" y="2965170"/>
        <a:ext cx="18809" cy="560902"/>
      </dsp:txXfrm>
    </dsp:sp>
    <dsp:sp modelId="{27549E3F-4148-4F4C-AB91-CBD0982AD91C}">
      <dsp:nvSpPr>
        <dsp:cNvPr id="0" name=""/>
        <dsp:cNvSpPr/>
      </dsp:nvSpPr>
      <dsp:spPr>
        <a:xfrm>
          <a:off x="5449947" y="2664294"/>
          <a:ext cx="3118999" cy="2240295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отсутствие</a:t>
          </a:r>
          <a:r>
            <a:rPr lang="ru-RU" sz="140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 у лицензиата </a:t>
          </a:r>
          <a:r>
            <a:rPr lang="ru-RU" sz="1400" b="1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технических средств и оборудования</a:t>
          </a:r>
          <a:r>
            <a:rPr lang="ru-RU" sz="140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, необходимых для осуществления лицензируемого вида деятельности</a:t>
          </a:r>
          <a:endParaRPr lang="ru-RU" sz="1400" kern="1200" dirty="0">
            <a:solidFill>
              <a:schemeClr val="tx1"/>
            </a:solidFill>
            <a:latin typeface="Book Antiqua" panose="02040602050305030304" pitchFamily="18" charset="0"/>
          </a:endParaRPr>
        </a:p>
      </dsp:txBody>
      <dsp:txXfrm>
        <a:off x="5449947" y="2664294"/>
        <a:ext cx="3118999" cy="2240295"/>
      </dsp:txXfrm>
    </dsp:sp>
    <dsp:sp modelId="{45FD5AED-D344-4619-8871-73FA7A7E8BDB}">
      <dsp:nvSpPr>
        <dsp:cNvPr id="0" name=""/>
        <dsp:cNvSpPr/>
      </dsp:nvSpPr>
      <dsp:spPr>
        <a:xfrm rot="15793320">
          <a:off x="4382945" y="3392646"/>
          <a:ext cx="70816" cy="5609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15793320">
        <a:off x="4382945" y="3392646"/>
        <a:ext cx="70816" cy="560902"/>
      </dsp:txXfrm>
    </dsp:sp>
    <dsp:sp modelId="{C7066AB5-6460-4B1A-BDAB-27F2202318F7}">
      <dsp:nvSpPr>
        <dsp:cNvPr id="0" name=""/>
        <dsp:cNvSpPr/>
      </dsp:nvSpPr>
      <dsp:spPr>
        <a:xfrm>
          <a:off x="2880323" y="3600408"/>
          <a:ext cx="3344400" cy="240312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использование</a:t>
          </a:r>
          <a:r>
            <a:rPr lang="ru-RU" sz="140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 лицензиатом </a:t>
          </a:r>
          <a:r>
            <a:rPr lang="ru-RU" sz="1400" b="1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средств</a:t>
          </a:r>
          <a:r>
            <a:rPr lang="ru-RU" sz="140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 </a:t>
          </a:r>
          <a:r>
            <a:rPr lang="ru-RU" sz="1400" b="1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измерений, не соответствующих установленным требованиям </a:t>
          </a:r>
          <a:r>
            <a:rPr lang="ru-RU" sz="140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(отсутствие поверки в соответствии с установленной периодичностью)</a:t>
          </a:r>
          <a:endParaRPr lang="ru-RU" sz="1400" kern="1200" dirty="0">
            <a:solidFill>
              <a:schemeClr val="tx1"/>
            </a:solidFill>
            <a:latin typeface="Book Antiqua" panose="02040602050305030304" pitchFamily="18" charset="0"/>
          </a:endParaRPr>
        </a:p>
      </dsp:txBody>
      <dsp:txXfrm>
        <a:off x="2880323" y="3600408"/>
        <a:ext cx="3344400" cy="2403122"/>
      </dsp:txXfrm>
    </dsp:sp>
    <dsp:sp modelId="{5F2356D9-E323-4C43-90A4-E6DD86194FD6}">
      <dsp:nvSpPr>
        <dsp:cNvPr id="0" name=""/>
        <dsp:cNvSpPr/>
      </dsp:nvSpPr>
      <dsp:spPr>
        <a:xfrm rot="1303142">
          <a:off x="3019729" y="1943668"/>
          <a:ext cx="2842" cy="5609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1303142">
        <a:off x="3019729" y="1943668"/>
        <a:ext cx="2842" cy="560902"/>
      </dsp:txXfrm>
    </dsp:sp>
    <dsp:sp modelId="{7928E93A-32DA-458B-9D45-F33E20992D77}">
      <dsp:nvSpPr>
        <dsp:cNvPr id="0" name=""/>
        <dsp:cNvSpPr/>
      </dsp:nvSpPr>
      <dsp:spPr>
        <a:xfrm>
          <a:off x="19501" y="504059"/>
          <a:ext cx="3201617" cy="2324117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непредставление</a:t>
          </a:r>
          <a:r>
            <a:rPr lang="ru-RU" sz="1400" b="0" i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 лицензиатом </a:t>
          </a:r>
          <a:r>
            <a:rPr lang="ru-RU" sz="1400" b="1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информации</a:t>
          </a:r>
          <a:r>
            <a:rPr lang="ru-RU" sz="14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 в области гидрометеорологии и смежных с ней </a:t>
          </a:r>
          <a:r>
            <a:rPr lang="ru-RU" sz="1400" b="1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областях  в Единый государственный фонд данных </a:t>
          </a:r>
          <a:r>
            <a:rPr lang="ru-RU" sz="1400" b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о состоянии окружающей природной среды, ее загрязнении</a:t>
          </a:r>
          <a:endParaRPr lang="ru-RU" sz="1400" b="0" kern="1200" dirty="0">
            <a:solidFill>
              <a:schemeClr val="tx1"/>
            </a:solidFill>
            <a:latin typeface="Book Antiqua" panose="02040602050305030304" pitchFamily="18" charset="0"/>
          </a:endParaRPr>
        </a:p>
      </dsp:txBody>
      <dsp:txXfrm>
        <a:off x="19501" y="504059"/>
        <a:ext cx="3201617" cy="232411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C230B8F-79FD-46D6-8815-60D277E34F54}">
      <dsp:nvSpPr>
        <dsp:cNvPr id="0" name=""/>
        <dsp:cNvSpPr/>
      </dsp:nvSpPr>
      <dsp:spPr>
        <a:xfrm rot="5400000">
          <a:off x="-321188" y="323276"/>
          <a:ext cx="2141253" cy="1498877"/>
        </a:xfrm>
        <a:prstGeom prst="chevron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Значительный риск</a:t>
          </a:r>
        </a:p>
      </dsp:txBody>
      <dsp:txXfrm rot="5400000">
        <a:off x="-321188" y="323276"/>
        <a:ext cx="2141253" cy="1498877"/>
      </dsp:txXfrm>
    </dsp:sp>
    <dsp:sp modelId="{C9B6B161-FA46-401C-86E7-1F8057DC1CF0}">
      <dsp:nvSpPr>
        <dsp:cNvPr id="0" name=""/>
        <dsp:cNvSpPr/>
      </dsp:nvSpPr>
      <dsp:spPr>
        <a:xfrm rot="5400000">
          <a:off x="4374011" y="-2873045"/>
          <a:ext cx="1391814" cy="7142082"/>
        </a:xfrm>
        <a:prstGeom prst="round2SameRect">
          <a:avLst/>
        </a:prstGeom>
        <a:solidFill>
          <a:schemeClr val="accent2">
            <a:lumMod val="60000"/>
            <a:lumOff val="40000"/>
            <a:alpha val="9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kern="1200" dirty="0" smtClean="0"/>
            <a:t>1 раз в 3 года</a:t>
          </a:r>
          <a:endParaRPr lang="ru-RU" sz="3600" kern="1200" dirty="0"/>
        </a:p>
      </dsp:txBody>
      <dsp:txXfrm rot="5400000">
        <a:off x="4374011" y="-2873045"/>
        <a:ext cx="1391814" cy="7142082"/>
      </dsp:txXfrm>
    </dsp:sp>
    <dsp:sp modelId="{8A26A104-F70B-40CD-8ABD-95504F4F9E79}">
      <dsp:nvSpPr>
        <dsp:cNvPr id="0" name=""/>
        <dsp:cNvSpPr/>
      </dsp:nvSpPr>
      <dsp:spPr>
        <a:xfrm rot="5400000">
          <a:off x="-321188" y="2274897"/>
          <a:ext cx="2141253" cy="1498877"/>
        </a:xfrm>
        <a:prstGeom prst="chevron">
          <a:avLst/>
        </a:prstGeom>
        <a:solidFill>
          <a:schemeClr val="accent3">
            <a:lumMod val="75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Средний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риск</a:t>
          </a:r>
          <a:endParaRPr lang="ru-RU" sz="1800" b="1" kern="1200" dirty="0"/>
        </a:p>
      </dsp:txBody>
      <dsp:txXfrm rot="5400000">
        <a:off x="-321188" y="2274897"/>
        <a:ext cx="2141253" cy="1498877"/>
      </dsp:txXfrm>
    </dsp:sp>
    <dsp:sp modelId="{B03B2CBC-A8B8-4BD9-A7DD-0BCEACF94705}">
      <dsp:nvSpPr>
        <dsp:cNvPr id="0" name=""/>
        <dsp:cNvSpPr/>
      </dsp:nvSpPr>
      <dsp:spPr>
        <a:xfrm rot="5400000">
          <a:off x="4328444" y="-906045"/>
          <a:ext cx="1391814" cy="7142082"/>
        </a:xfrm>
        <a:prstGeom prst="round2SameRect">
          <a:avLst/>
        </a:prstGeom>
        <a:solidFill>
          <a:srgbClr val="92D050">
            <a:alpha val="90000"/>
          </a:srgb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kern="1200" dirty="0" smtClean="0"/>
            <a:t>1 раз в 4 года</a:t>
          </a:r>
        </a:p>
      </dsp:txBody>
      <dsp:txXfrm rot="5400000">
        <a:off x="4328444" y="-906045"/>
        <a:ext cx="1391814" cy="7142082"/>
      </dsp:txXfrm>
    </dsp:sp>
    <dsp:sp modelId="{26604AF3-393C-479C-9642-21AA08618894}">
      <dsp:nvSpPr>
        <dsp:cNvPr id="0" name=""/>
        <dsp:cNvSpPr/>
      </dsp:nvSpPr>
      <dsp:spPr>
        <a:xfrm rot="5400000">
          <a:off x="-321188" y="4226517"/>
          <a:ext cx="2141253" cy="1498877"/>
        </a:xfrm>
        <a:prstGeom prst="chevron">
          <a:avLst/>
        </a:prstGeom>
        <a:solidFill>
          <a:schemeClr val="bg1">
            <a:lumMod val="5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Низкий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риск</a:t>
          </a:r>
        </a:p>
      </dsp:txBody>
      <dsp:txXfrm rot="5400000">
        <a:off x="-321188" y="4226517"/>
        <a:ext cx="2141253" cy="1498877"/>
      </dsp:txXfrm>
    </dsp:sp>
    <dsp:sp modelId="{3E41E037-3967-49B5-A900-7039581037E0}">
      <dsp:nvSpPr>
        <dsp:cNvPr id="0" name=""/>
        <dsp:cNvSpPr/>
      </dsp:nvSpPr>
      <dsp:spPr>
        <a:xfrm rot="5400000">
          <a:off x="4374011" y="1061177"/>
          <a:ext cx="1391814" cy="7142082"/>
        </a:xfrm>
        <a:prstGeom prst="round2SameRect">
          <a:avLst/>
        </a:prstGeom>
        <a:solidFill>
          <a:schemeClr val="bg1">
            <a:lumMod val="75000"/>
            <a:alpha val="9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kern="1200" dirty="0" smtClean="0"/>
            <a:t>не проводятся</a:t>
          </a:r>
        </a:p>
      </dsp:txBody>
      <dsp:txXfrm rot="5400000">
        <a:off x="4374011" y="1061177"/>
        <a:ext cx="1391814" cy="71420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BE917-2E1E-4919-B0FA-2F87E9B105E5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7F62-8798-4A9C-908A-A25E6B5188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7560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91E8A-6E0D-4145-AC44-EB2262E7B20D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322A6B-97D9-4F89-A3D7-D88D67499D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7655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400425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22A6B-97D9-4F89-A3D7-D88D67499D8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3378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22A6B-97D9-4F89-A3D7-D88D67499D8E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6C650-B9D1-45D9-A297-7939734643D1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6778B-798E-4D19-90A1-4457847E65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6C650-B9D1-45D9-A297-7939734643D1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6778B-798E-4D19-90A1-4457847E65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6C650-B9D1-45D9-A297-7939734643D1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6778B-798E-4D19-90A1-4457847E65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6C650-B9D1-45D9-A297-7939734643D1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6778B-798E-4D19-90A1-4457847E65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6C650-B9D1-45D9-A297-7939734643D1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6778B-798E-4D19-90A1-4457847E65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6C650-B9D1-45D9-A297-7939734643D1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6778B-798E-4D19-90A1-4457847E65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6C650-B9D1-45D9-A297-7939734643D1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6778B-798E-4D19-90A1-4457847E65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6C650-B9D1-45D9-A297-7939734643D1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6778B-798E-4D19-90A1-4457847E65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6C650-B9D1-45D9-A297-7939734643D1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6778B-798E-4D19-90A1-4457847E65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6C650-B9D1-45D9-A297-7939734643D1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6778B-798E-4D19-90A1-4457847E65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6C650-B9D1-45D9-A297-7939734643D1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6778B-798E-4D19-90A1-4457847E65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A96C650-B9D1-45D9-A297-7939734643D1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806778B-798E-4D19-90A1-4457847E65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410666&amp;dst=100032&amp;field=134&amp;date=11.10.202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login.consultant.ru/link/?req=doc&amp;base=LAW&amp;n=410581&amp;date=01.06.2022&amp;dst=100050&amp;field=134" TargetMode="External"/><Relationship Id="rId4" Type="http://schemas.openxmlformats.org/officeDocument/2006/relationships/hyperlink" Target="https://login.consultant.ru/link/?req=doc&amp;base=LAW&amp;n=394145&amp;dst=334&amp;field=134&amp;date=11.10.2022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roshydromet@meteorf.ru" TargetMode="External"/><Relationship Id="rId2" Type="http://schemas.openxmlformats.org/officeDocument/2006/relationships/hyperlink" Target="https://www.meteorf.gov.ru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depcfo@meteorf.ru" TargetMode="External"/><Relationship Id="rId4" Type="http://schemas.openxmlformats.org/officeDocument/2006/relationships/hyperlink" Target="http://www.cfo.meteorf.r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410666&amp;dst=100011&amp;field=134&amp;date=11.10.2022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03648" y="373887"/>
            <a:ext cx="7128792" cy="705293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25392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ook Antiqua" panose="02040602050305030304" pitchFamily="18" charset="0"/>
                <a:cs typeface="Arial" pitchFamily="34" charset="0"/>
              </a:rPr>
              <a:t>Федеральная служба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Book Antiqua" panose="02040602050305030304" pitchFamily="18" charset="0"/>
                <a:cs typeface="Arial" pitchFamily="34" charset="0"/>
              </a:rPr>
              <a:t> по гидрометеорологии 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Book Antiqua" panose="02040602050305030304" pitchFamily="18" charset="0"/>
                <a:cs typeface="Arial" pitchFamily="34" charset="0"/>
              </a:rPr>
              <a:t>мониторингу окружающей среды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ook Antiqua" panose="02040602050305030304" pitchFamily="18" charset="0"/>
              <a:cs typeface="Arial" pitchFamily="34" charset="0"/>
            </a:endParaRPr>
          </a:p>
        </p:txBody>
      </p:sp>
      <p:pic>
        <p:nvPicPr>
          <p:cNvPr id="9" name="Picture 6" descr="Федеральная служба по гидрометеорологии и мониторингу окружающей среды (Росгидромет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5230" y="373887"/>
            <a:ext cx="865896" cy="936104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27584" y="1484784"/>
            <a:ext cx="7920880" cy="38164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 smtClean="0">
                <a:latin typeface="Book Antiqua" pitchFamily="18" charset="0"/>
              </a:rPr>
              <a:t>Профилактика рисков причинения вреда </a:t>
            </a:r>
            <a:r>
              <a:rPr lang="ru-RU" sz="4000" dirty="0" smtClean="0">
                <a:latin typeface="Book Antiqua" pitchFamily="18" charset="0"/>
              </a:rPr>
              <a:t/>
            </a:r>
            <a:br>
              <a:rPr lang="ru-RU" sz="4000" dirty="0" smtClean="0">
                <a:latin typeface="Book Antiqua" pitchFamily="18" charset="0"/>
              </a:rPr>
            </a:br>
            <a:r>
              <a:rPr lang="ru-RU" sz="4000" b="1" dirty="0" smtClean="0">
                <a:latin typeface="Book Antiqua" pitchFamily="18" charset="0"/>
              </a:rPr>
              <a:t>(ущерба) охраняемым законом ценностям </a:t>
            </a:r>
            <a:r>
              <a:rPr lang="ru-RU" sz="4000" dirty="0" smtClean="0">
                <a:latin typeface="Book Antiqua" pitchFamily="18" charset="0"/>
              </a:rPr>
              <a:t/>
            </a:r>
            <a:br>
              <a:rPr lang="ru-RU" sz="4000" dirty="0" smtClean="0">
                <a:latin typeface="Book Antiqua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164288" y="5445224"/>
            <a:ext cx="13681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2023</a:t>
            </a:r>
            <a:r>
              <a:rPr lang="ru-RU" sz="4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 </a:t>
            </a:r>
            <a:endParaRPr lang="ru-RU" sz="4400" b="1" dirty="0">
              <a:solidFill>
                <a:schemeClr val="accent5">
                  <a:lumMod val="60000"/>
                  <a:lumOff val="40000"/>
                </a:schemeClr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924944"/>
            <a:ext cx="8496944" cy="18158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457200" algn="just"/>
            <a:r>
              <a:rPr lang="ru-RU" sz="1400" b="1" dirty="0" smtClean="0"/>
              <a:t>Реализация </a:t>
            </a:r>
            <a:r>
              <a:rPr lang="ru-RU" sz="1400" b="1" dirty="0" err="1" smtClean="0"/>
              <a:t>пп</a:t>
            </a:r>
            <a:r>
              <a:rPr lang="ru-RU" sz="1400" b="1" dirty="0" smtClean="0"/>
              <a:t>. «г» Положения осуществляется в соответствии с приказом Министерства природных ресурсов и экологии Российской Федерации от 24.01.2022 № 35, вступившим в силу с 01.09.2022, в соответствии с которым Поставщик информации согласовывает с ближайшим территориальным органом Росгидромета:</a:t>
            </a:r>
          </a:p>
          <a:p>
            <a:pPr indent="457200" algn="just"/>
            <a:r>
              <a:rPr lang="ru-RU" sz="1400" b="1" dirty="0" smtClean="0"/>
              <a:t>- конкретное подведомственное Росгидромету государственное учреждение, в которое будет предоставляться информация о состоянии окружающей среды и ее загрязнении, </a:t>
            </a:r>
          </a:p>
          <a:p>
            <a:pPr indent="457200" algn="just"/>
            <a:r>
              <a:rPr lang="ru-RU" sz="1400" b="1" dirty="0" smtClean="0"/>
              <a:t>- сроки и формат ее предоставления</a:t>
            </a:r>
            <a:r>
              <a:rPr lang="ru-RU" sz="1400" b="1" dirty="0" smtClean="0"/>
              <a:t>.</a:t>
            </a:r>
            <a:endParaRPr lang="ru-RU" sz="1400" b="1" dirty="0" smtClean="0"/>
          </a:p>
          <a:p>
            <a:pPr indent="457200" algn="just"/>
            <a:endParaRPr lang="ru-RU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5301208"/>
            <a:ext cx="8496944" cy="11541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indent="457200" algn="just"/>
            <a:r>
              <a:rPr lang="ru-RU" sz="1400" b="1" dirty="0" smtClean="0">
                <a:solidFill>
                  <a:srgbClr val="C00000"/>
                </a:solidFill>
              </a:rPr>
              <a:t>Грубым</a:t>
            </a:r>
            <a:r>
              <a:rPr lang="ru-RU" sz="1400" b="1" dirty="0" smtClean="0"/>
              <a:t> нарушением лицензионных требований является невыполнение лицензиатом требований, предусмотренных </a:t>
            </a:r>
            <a:r>
              <a:rPr lang="ru-RU" sz="1400" b="1" dirty="0" smtClean="0">
                <a:hlinkClick r:id="rId3"/>
              </a:rPr>
              <a:t>пунктом 5</a:t>
            </a:r>
            <a:r>
              <a:rPr lang="ru-RU" sz="1400" b="1" dirty="0" smtClean="0"/>
              <a:t> Положения, повлекших за собой последствия, установленные </a:t>
            </a:r>
            <a:r>
              <a:rPr lang="ru-RU" sz="1400" b="1" dirty="0" smtClean="0">
                <a:hlinkClick r:id="rId4"/>
              </a:rPr>
              <a:t>частью 10 статьи 19.2</a:t>
            </a:r>
            <a:r>
              <a:rPr lang="ru-RU" sz="1400" b="1" dirty="0" smtClean="0"/>
              <a:t> Федерального закона «О лицензировании отдельных видов деятельности».</a:t>
            </a:r>
          </a:p>
          <a:p>
            <a:r>
              <a:rPr lang="ru-RU" sz="900" b="1" dirty="0" smtClean="0"/>
              <a:t> </a:t>
            </a:r>
            <a:endParaRPr lang="ru-RU" sz="900" dirty="0" smtClean="0"/>
          </a:p>
          <a:p>
            <a:r>
              <a:rPr lang="ru-RU" sz="900" dirty="0" smtClean="0"/>
              <a:t> </a:t>
            </a:r>
          </a:p>
          <a:p>
            <a:endParaRPr lang="ru-RU" sz="900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772816"/>
            <a:ext cx="8568951" cy="95410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indent="457200" algn="just"/>
            <a:r>
              <a:rPr lang="ru-RU" sz="1400" b="1" dirty="0" smtClean="0"/>
              <a:t>Работы (услуги), перечисленные в </a:t>
            </a:r>
            <a:r>
              <a:rPr lang="ru-RU" sz="1400" b="1" dirty="0" smtClean="0">
                <a:hlinkClick r:id="" action="ppaction://hlinkfile" tooltip="д) проведение наблюдений за состоянием окружающей среды, физическими и химическими процессами, происходящими в окружающей среде, для определения ее гидрологических характеристик, сбор, обработка, хранение, предоставление и распространение информации и инф"/>
              </a:rPr>
              <a:t>подпунктах "</a:t>
            </a:r>
            <a:r>
              <a:rPr lang="ru-RU" sz="1400" b="1" dirty="0" err="1" smtClean="0">
                <a:hlinkClick r:id="" action="ppaction://hlinkfile" tooltip="д) проведение наблюдений за состоянием окружающей среды, физическими и химическими процессами, происходящими в окружающей среде, для определения ее гидрологических характеристик, сбор, обработка, хранение, предоставление и распространение информации и инф"/>
              </a:rPr>
              <a:t>д</a:t>
            </a:r>
            <a:r>
              <a:rPr lang="ru-RU" sz="1400" b="1" dirty="0" smtClean="0">
                <a:hlinkClick r:id="" action="ppaction://hlinkfile" tooltip="д) проведение наблюдений за состоянием окружающей среды, физическими и химическими процессами, происходящими в окружающей среде, для определения ее гидрологических характеристик, сбор, обработка, хранение, предоставление и распространение информации и инф"/>
              </a:rPr>
              <a:t>"</a:t>
            </a:r>
            <a:r>
              <a:rPr lang="ru-RU" sz="1400" b="1" dirty="0" smtClean="0"/>
              <a:t>, </a:t>
            </a:r>
            <a:r>
              <a:rPr lang="ru-RU" sz="1400" b="1" dirty="0" smtClean="0">
                <a:hlinkClick r:id="" action="ppaction://hlinkfile" tooltip="ж) проведение наблюдений за состоянием окружающей среды, физическими и химическими процессами, происходящими в окружающей среде, для определения ее гелиогеофизических характеристик (в том числе околоземного космического пространства), сбор, обработка, хра"/>
              </a:rPr>
              <a:t>"ж"</a:t>
            </a:r>
            <a:r>
              <a:rPr lang="ru-RU" sz="1400" b="1" dirty="0" smtClean="0"/>
              <a:t> - </a:t>
            </a:r>
            <a:r>
              <a:rPr lang="ru-RU" sz="1400" b="1" dirty="0" smtClean="0">
                <a:hlinkClick r:id="" action="ppaction://hlinkfile" tooltip="н) проведение наблюдений за состоянием окружающей среды, физическими и химическими процессами, происходящими в окружающей среде, для определения уровня радиоактивного загрязнения почв, сбор, обработка, хранение, предоставление и распространение информации"/>
              </a:rPr>
              <a:t>"</a:t>
            </a:r>
            <a:r>
              <a:rPr lang="ru-RU" sz="1400" b="1" dirty="0" err="1" smtClean="0">
                <a:hlinkClick r:id="" action="ppaction://hlinkfile" tooltip="н) проведение наблюдений за состоянием окружающей среды, физическими и химическими процессами, происходящими в окружающей среде, для определения уровня радиоактивного загрязнения почв, сбор, обработка, хранение, предоставление и распространение информации"/>
              </a:rPr>
              <a:t>н</a:t>
            </a:r>
            <a:r>
              <a:rPr lang="ru-RU" sz="1400" b="1" dirty="0" smtClean="0">
                <a:hlinkClick r:id="" action="ppaction://hlinkfile" tooltip="н) проведение наблюдений за состоянием окружающей среды, физическими и химическими процессами, происходящими в окружающей среде, для определения уровня радиоактивного загрязнения почв, сбор, обработка, хранение, предоставление и распространение информации"/>
              </a:rPr>
              <a:t>" пункта 2</a:t>
            </a:r>
            <a:r>
              <a:rPr lang="ru-RU" sz="1400" b="1" dirty="0" smtClean="0"/>
              <a:t> настоящего Положения, могут выполняться (оказываться) не по адресу места осуществления лицензируемого вида деятельности, предусмотренному реестром лицензий, и не требуют внесения изменений в </a:t>
            </a:r>
            <a:r>
              <a:rPr lang="ru-RU" sz="1400" b="1" smtClean="0"/>
              <a:t>реестр лицензий</a:t>
            </a:r>
          </a:p>
          <a:p>
            <a:pPr algn="just"/>
            <a:r>
              <a:rPr lang="ru-RU" sz="1400" b="1" smtClean="0"/>
              <a:t>(п</a:t>
            </a:r>
            <a:r>
              <a:rPr lang="ru-RU" sz="1400" b="1" dirty="0" smtClean="0"/>
              <a:t>. 10(1) введен </a:t>
            </a:r>
            <a:r>
              <a:rPr lang="ru-RU" sz="1400" b="1" dirty="0" smtClean="0">
                <a:hlinkClick r:id="rId5"/>
              </a:rPr>
              <a:t>Постановлением</a:t>
            </a:r>
            <a:r>
              <a:rPr lang="ru-RU" sz="1400" b="1" dirty="0" smtClean="0"/>
              <a:t> Правительства РФ от 28.02.2022 № 269)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Федеральная служба по гидрометеорологии и мониторингу окружающей среды (Росгидромет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01879"/>
            <a:ext cx="865896" cy="936104"/>
          </a:xfrm>
          <a:prstGeom prst="rect">
            <a:avLst/>
          </a:prstGeom>
          <a:noFill/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1595543583"/>
              </p:ext>
            </p:extLst>
          </p:nvPr>
        </p:nvGraphicFramePr>
        <p:xfrm>
          <a:off x="323528" y="620688"/>
          <a:ext cx="8640960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Овал 2"/>
          <p:cNvSpPr/>
          <p:nvPr/>
        </p:nvSpPr>
        <p:spPr>
          <a:xfrm>
            <a:off x="251520" y="3356992"/>
            <a:ext cx="3528392" cy="252028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Book Antiqua" panose="02040602050305030304" pitchFamily="18" charset="0"/>
              </a:rPr>
              <a:t>непредставление незамедлительно</a:t>
            </a:r>
            <a:r>
              <a:rPr lang="ru-RU" sz="1400" dirty="0">
                <a:solidFill>
                  <a:schemeClr val="tx1"/>
                </a:solidFill>
                <a:latin typeface="Book Antiqua" panose="02040602050305030304" pitchFamily="18" charset="0"/>
              </a:rPr>
              <a:t> в органы Росгидромета </a:t>
            </a:r>
            <a:r>
              <a:rPr lang="ru-RU" sz="1400" b="1" dirty="0">
                <a:solidFill>
                  <a:schemeClr val="tx1"/>
                </a:solidFill>
                <a:latin typeface="Book Antiqua" panose="02040602050305030304" pitchFamily="18" charset="0"/>
              </a:rPr>
              <a:t>информации о чрезвычайных ситуациях </a:t>
            </a:r>
            <a:r>
              <a:rPr lang="ru-RU" sz="1400" dirty="0">
                <a:solidFill>
                  <a:schemeClr val="tx1"/>
                </a:solidFill>
                <a:latin typeface="Book Antiqua" panose="02040602050305030304" pitchFamily="18" charset="0"/>
              </a:rPr>
              <a:t>техногенного характера, которые оказали, оказывают, могут оказать негативное воздействие на окружающую среду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рямоугольник 30"/>
          <p:cNvSpPr/>
          <p:nvPr/>
        </p:nvSpPr>
        <p:spPr>
          <a:xfrm>
            <a:off x="251520" y="1268760"/>
            <a:ext cx="864096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b="1" dirty="0" smtClean="0">
              <a:solidFill>
                <a:schemeClr val="tx1"/>
              </a:solidFill>
            </a:endParaRPr>
          </a:p>
          <a:p>
            <a:pPr lvl="0" algn="ctr"/>
            <a:r>
              <a:rPr lang="ru-RU" b="1" dirty="0" smtClean="0">
                <a:solidFill>
                  <a:schemeClr val="tx1"/>
                </a:solidFill>
              </a:rPr>
              <a:t>Категории риска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chemeClr val="tx1"/>
                </a:solidFill>
              </a:rPr>
              <a:t>объектов контроля </a:t>
            </a:r>
          </a:p>
          <a:p>
            <a:pPr lvl="0" algn="ctr"/>
            <a:r>
              <a:rPr lang="ru-RU" sz="1600" b="1" dirty="0" smtClean="0">
                <a:solidFill>
                  <a:schemeClr val="tx1"/>
                </a:solidFill>
              </a:rPr>
              <a:t>установлены постановлением Правительства РФ от 16.11.2020 № 1845</a:t>
            </a: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51520" y="2204864"/>
            <a:ext cx="2808312" cy="43204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Значительный </a:t>
            </a:r>
            <a:endParaRPr lang="ru-RU" b="1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3203848" y="2348880"/>
            <a:ext cx="2808312" cy="43204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Средний</a:t>
            </a:r>
            <a:endParaRPr lang="ru-RU" b="1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6156176" y="2132856"/>
            <a:ext cx="2808312" cy="4320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Низкий</a:t>
            </a:r>
            <a:endParaRPr lang="ru-RU" b="1" dirty="0"/>
          </a:p>
        </p:txBody>
      </p:sp>
      <p:sp>
        <p:nvSpPr>
          <p:cNvPr id="36" name="Трапеция 35"/>
          <p:cNvSpPr/>
          <p:nvPr/>
        </p:nvSpPr>
        <p:spPr>
          <a:xfrm>
            <a:off x="3275856" y="2924944"/>
            <a:ext cx="2592288" cy="3744416"/>
          </a:xfrm>
          <a:prstGeom prst="trapezoid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/>
              <a:t>Деятельность лицензиатов по подпунктам «а», «в», «</a:t>
            </a:r>
            <a:r>
              <a:rPr lang="ru-RU" dirty="0" err="1" smtClean="0"/>
              <a:t>д</a:t>
            </a:r>
            <a:r>
              <a:rPr lang="ru-RU" dirty="0" smtClean="0"/>
              <a:t>», «е», «</a:t>
            </a:r>
            <a:r>
              <a:rPr lang="ru-RU" dirty="0" err="1" smtClean="0"/>
              <a:t>з</a:t>
            </a:r>
            <a:r>
              <a:rPr lang="ru-RU" dirty="0" smtClean="0"/>
              <a:t>»</a:t>
            </a:r>
          </a:p>
          <a:p>
            <a:pPr algn="ctr"/>
            <a:endParaRPr lang="ru-RU" dirty="0"/>
          </a:p>
        </p:txBody>
      </p:sp>
      <p:sp>
        <p:nvSpPr>
          <p:cNvPr id="38" name="Блок-схема: сохраненные данные 37"/>
          <p:cNvSpPr/>
          <p:nvPr/>
        </p:nvSpPr>
        <p:spPr>
          <a:xfrm>
            <a:off x="6156176" y="2780928"/>
            <a:ext cx="2736304" cy="3888432"/>
          </a:xfrm>
          <a:prstGeom prst="flowChartOnlineStorag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Деятельность лицензиатов по подпункту «ж»</a:t>
            </a:r>
          </a:p>
          <a:p>
            <a:pPr algn="ctr"/>
            <a:endParaRPr lang="ru-RU" dirty="0"/>
          </a:p>
        </p:txBody>
      </p:sp>
      <p:sp>
        <p:nvSpPr>
          <p:cNvPr id="39" name="Блок-схема: сохраненные данные 38"/>
          <p:cNvSpPr/>
          <p:nvPr/>
        </p:nvSpPr>
        <p:spPr>
          <a:xfrm>
            <a:off x="179512" y="2780928"/>
            <a:ext cx="2808312" cy="3888432"/>
          </a:xfrm>
          <a:prstGeom prst="flowChartOnlineStorag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Деятельность лицензиатов по подпункту «б», </a:t>
            </a:r>
          </a:p>
          <a:p>
            <a:r>
              <a:rPr lang="ru-RU" dirty="0" smtClean="0"/>
              <a:t>«и» – «о»</a:t>
            </a:r>
          </a:p>
          <a:p>
            <a:endParaRPr lang="ru-RU" dirty="0" smtClean="0"/>
          </a:p>
        </p:txBody>
      </p:sp>
      <p:pic>
        <p:nvPicPr>
          <p:cNvPr id="40" name="Picture 6" descr="Федеральная служба по гидрометеорологии и мониторингу окружающей среды (Росгидромет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865896" cy="936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51520" y="809328"/>
          <a:ext cx="864096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260648"/>
            <a:ext cx="54761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FF66"/>
                </a:solidFill>
              </a:rPr>
              <a:t>Периодичность проведения </a:t>
            </a:r>
            <a:r>
              <a:rPr lang="ru-RU" sz="2800" b="1" dirty="0" err="1" smtClean="0">
                <a:solidFill>
                  <a:srgbClr val="FFFF66"/>
                </a:solidFill>
              </a:rPr>
              <a:t>КНМ</a:t>
            </a:r>
            <a:endParaRPr lang="ru-RU" sz="2800" b="1" dirty="0">
              <a:solidFill>
                <a:srgbClr val="FFFF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2924944"/>
            <a:ext cx="9036496" cy="3600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200" dirty="0" smtClean="0"/>
              <a:t>	</a:t>
            </a:r>
            <a:endParaRPr lang="ru-RU" sz="1300" b="1" dirty="0" smtClean="0">
              <a:solidFill>
                <a:schemeClr val="accent4">
                  <a:lumMod val="50000"/>
                </a:schemeClr>
              </a:solidFill>
              <a:sym typeface="Symbol"/>
            </a:endParaRPr>
          </a:p>
          <a:p>
            <a:pPr indent="0" algn="just">
              <a:spcBef>
                <a:spcPts val="300"/>
              </a:spcBef>
              <a:spcAft>
                <a:spcPts val="300"/>
              </a:spcAft>
              <a:buFont typeface="Symbol"/>
              <a:buChar char="-"/>
            </a:pPr>
            <a:endParaRPr lang="ru-RU" sz="2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52736"/>
            <a:ext cx="9144000" cy="1368152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sz="2200" dirty="0">
              <a:solidFill>
                <a:srgbClr val="192A4F"/>
              </a:solidFill>
              <a:effectLst/>
              <a:latin typeface="+mn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835696" y="543163"/>
            <a:ext cx="6696744" cy="366739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25392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cs typeface="Arial" pitchFamily="34" charset="0"/>
            </a:endParaRPr>
          </a:p>
        </p:txBody>
      </p:sp>
      <p:pic>
        <p:nvPicPr>
          <p:cNvPr id="4" name="Picture 6" descr="Федеральная служба по гидрометеорологии и мониторингу окружающей среды (Росгидромет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61310"/>
            <a:ext cx="865896" cy="936104"/>
          </a:xfrm>
          <a:prstGeom prst="rect">
            <a:avLst/>
          </a:prstGeom>
          <a:noFill/>
        </p:spPr>
      </p:pic>
      <p:sp>
        <p:nvSpPr>
          <p:cNvPr id="6" name="Стрелка вниз 5"/>
          <p:cNvSpPr/>
          <p:nvPr/>
        </p:nvSpPr>
        <p:spPr>
          <a:xfrm>
            <a:off x="2267744" y="332656"/>
            <a:ext cx="4392488" cy="2088232"/>
          </a:xfrm>
          <a:prstGeom prst="downArrow">
            <a:avLst>
              <a:gd name="adj1" fmla="val 50000"/>
              <a:gd name="adj2" fmla="val 61655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b="1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/>
            <a:endParaRPr lang="ru-RU" b="1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/>
            <a:r>
              <a:rPr lang="ru-RU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Способы изменения категории риска</a:t>
            </a:r>
            <a:endParaRPr lang="ru-RU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395536" y="2708920"/>
            <a:ext cx="8496944" cy="1872208"/>
          </a:xfrm>
          <a:prstGeom prst="round2Diag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 smtClean="0"/>
          </a:p>
          <a:p>
            <a:pPr algn="ctr"/>
            <a:r>
              <a:rPr lang="ru-RU" sz="1600" b="1" dirty="0" smtClean="0"/>
              <a:t>Объекты лицензионного контроля, отнесенные к категориям </a:t>
            </a:r>
            <a:r>
              <a:rPr lang="ru-RU" sz="1600" b="1" dirty="0" smtClean="0">
                <a:solidFill>
                  <a:srgbClr val="FF0000"/>
                </a:solidFill>
              </a:rPr>
              <a:t>значительного </a:t>
            </a:r>
            <a:r>
              <a:rPr lang="ru-RU" sz="1600" b="1" dirty="0" smtClean="0"/>
              <a:t>и </a:t>
            </a:r>
            <a:r>
              <a:rPr lang="ru-RU" sz="1600" b="1" dirty="0" smtClean="0">
                <a:solidFill>
                  <a:srgbClr val="FF0000"/>
                </a:solidFill>
              </a:rPr>
              <a:t>среднего</a:t>
            </a:r>
            <a:r>
              <a:rPr lang="ru-RU" sz="1600" b="1" dirty="0" smtClean="0"/>
              <a:t> риска, подлежат отнесению к категориям среднего и низкого риска соответственно при отсутствии в течение 3 лет, предшествующих дате принятия решения об отнесении объекта лицензионного контроля к категории риска, постановления о привлечении лицензиата к административной ответственности за совершение административного правонарушения, связанного с осуществлением лицензируемого вида деятельности</a:t>
            </a:r>
            <a:endParaRPr lang="ru-RU" sz="1600" dirty="0" smtClean="0"/>
          </a:p>
          <a:p>
            <a:pPr algn="ctr"/>
            <a:endParaRPr lang="ru-RU" dirty="0"/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395536" y="4725144"/>
            <a:ext cx="8424936" cy="2016224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 smtClean="0"/>
          </a:p>
          <a:p>
            <a:pPr algn="ctr"/>
            <a:r>
              <a:rPr lang="ru-RU" sz="1600" b="1" dirty="0" smtClean="0"/>
              <a:t>Объекты лицензионного контроля, отнесенные к категориям </a:t>
            </a:r>
            <a:r>
              <a:rPr lang="ru-RU" sz="1600" b="1" dirty="0" smtClean="0">
                <a:solidFill>
                  <a:srgbClr val="FF0000"/>
                </a:solidFill>
              </a:rPr>
              <a:t>среднего </a:t>
            </a:r>
            <a:r>
              <a:rPr lang="ru-RU" sz="1600" b="1" dirty="0" smtClean="0"/>
              <a:t>и </a:t>
            </a:r>
            <a:r>
              <a:rPr lang="ru-RU" sz="1600" b="1" dirty="0" smtClean="0">
                <a:solidFill>
                  <a:srgbClr val="FF0000"/>
                </a:solidFill>
              </a:rPr>
              <a:t>низкого</a:t>
            </a:r>
            <a:r>
              <a:rPr lang="ru-RU" sz="1600" b="1" dirty="0" smtClean="0"/>
              <a:t> риска, подлежат отнесению к категориям значительного и среднего риска соответственно при наличии в течение 3 лет, предшествующих дате принятия решения об отнесении объекта контроля к категории риска, постановления о привлечении лицензиата к административной ответственности за совершение административного правонарушения, связанного с осуществлением лицензируемого вида деятельности </a:t>
            </a:r>
            <a:endParaRPr lang="ru-RU" sz="1600" dirty="0" smtClean="0"/>
          </a:p>
          <a:p>
            <a:pPr algn="ctr"/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988840"/>
            <a:ext cx="84833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Федеральная служба по гидрометеорологии и мониторингу окружающей среды (Росгидромет )</a:t>
            </a:r>
            <a:endParaRPr lang="ru-RU" dirty="0" smtClean="0"/>
          </a:p>
          <a:p>
            <a:r>
              <a:rPr lang="ru-RU" b="1" dirty="0" smtClean="0"/>
              <a:t>Почтовый адрес: </a:t>
            </a:r>
            <a:r>
              <a:rPr lang="ru-RU" dirty="0" err="1" smtClean="0"/>
              <a:t>Нововаганьковский</a:t>
            </a:r>
            <a:r>
              <a:rPr lang="ru-RU" dirty="0" smtClean="0"/>
              <a:t> пер., д. 12 Москва, ГСП-3, 125993</a:t>
            </a:r>
          </a:p>
          <a:p>
            <a:r>
              <a:rPr lang="ru-RU" b="1" dirty="0" smtClean="0"/>
              <a:t>Официальный сайт:</a:t>
            </a:r>
            <a:r>
              <a:rPr lang="en-US" b="1" dirty="0" smtClean="0"/>
              <a:t> </a:t>
            </a:r>
            <a:r>
              <a:rPr lang="en-US" b="1" dirty="0" smtClean="0">
                <a:hlinkClick r:id="rId2"/>
              </a:rPr>
              <a:t>https://www.meteorf.gov.ru</a:t>
            </a:r>
            <a:r>
              <a:rPr lang="ru-RU" b="1" dirty="0" smtClean="0"/>
              <a:t> </a:t>
            </a:r>
          </a:p>
          <a:p>
            <a:r>
              <a:rPr lang="ru-RU" b="1" dirty="0" smtClean="0"/>
              <a:t>Электронная почта: </a:t>
            </a:r>
            <a:r>
              <a:rPr lang="ru-RU" b="1" dirty="0" err="1" smtClean="0">
                <a:hlinkClick r:id="rId3"/>
              </a:rPr>
              <a:t>roshydromet@meteorf.ru</a:t>
            </a:r>
            <a:endParaRPr lang="ru-RU" dirty="0" smtClean="0"/>
          </a:p>
          <a:p>
            <a:r>
              <a:rPr lang="ru-RU" b="1" dirty="0" smtClean="0"/>
              <a:t>Телефон: </a:t>
            </a:r>
            <a:r>
              <a:rPr lang="ru-RU" dirty="0" smtClean="0"/>
              <a:t>(499) 795-21-14, (499) 252-14-86  </a:t>
            </a:r>
            <a:r>
              <a:rPr lang="ru-RU" b="1" dirty="0" smtClean="0"/>
              <a:t>Телефон для справок: </a:t>
            </a:r>
            <a:r>
              <a:rPr lang="ru-RU" dirty="0" smtClean="0"/>
              <a:t>(499) 252-14-86  </a:t>
            </a:r>
            <a:r>
              <a:rPr lang="ru-RU" b="1" dirty="0" smtClean="0"/>
              <a:t>Факс: </a:t>
            </a:r>
            <a:r>
              <a:rPr lang="ru-RU" dirty="0" smtClean="0"/>
              <a:t>(499) 795-23-54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4221088"/>
            <a:ext cx="594746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Департамент Росгидромета по ЦФО</a:t>
            </a:r>
            <a:endParaRPr lang="ru-RU" dirty="0" smtClean="0"/>
          </a:p>
          <a:p>
            <a:r>
              <a:rPr lang="ru-RU" b="1" dirty="0" smtClean="0"/>
              <a:t>Почтовый адрес: </a:t>
            </a:r>
            <a:r>
              <a:rPr lang="ru-RU" dirty="0" err="1" smtClean="0"/>
              <a:t>ул.Глебовская</a:t>
            </a:r>
            <a:r>
              <a:rPr lang="ru-RU" dirty="0" smtClean="0"/>
              <a:t>, д. 20б, г. Москва, 107258</a:t>
            </a:r>
          </a:p>
          <a:p>
            <a:r>
              <a:rPr lang="ru-RU" b="1" dirty="0" smtClean="0"/>
              <a:t>Официальный сайт:</a:t>
            </a:r>
            <a:r>
              <a:rPr lang="en-US" b="1" dirty="0" smtClean="0"/>
              <a:t> </a:t>
            </a:r>
            <a:r>
              <a:rPr lang="en-US" b="1" dirty="0" smtClean="0">
                <a:hlinkClick r:id="rId4"/>
              </a:rPr>
              <a:t>http://www.cfo.meteorf.ru</a:t>
            </a:r>
            <a:r>
              <a:rPr lang="ru-RU" b="1" dirty="0" smtClean="0"/>
              <a:t> </a:t>
            </a:r>
          </a:p>
          <a:p>
            <a:r>
              <a:rPr lang="ru-RU" b="1" dirty="0" smtClean="0"/>
              <a:t>Электронная почта: </a:t>
            </a:r>
            <a:r>
              <a:rPr lang="ru-RU" b="1" dirty="0" err="1" smtClean="0">
                <a:hlinkClick r:id="rId5"/>
              </a:rPr>
              <a:t>depcfo@meteorf.ru</a:t>
            </a:r>
            <a:r>
              <a:rPr lang="ru-RU" b="1" dirty="0" smtClean="0"/>
              <a:t> </a:t>
            </a:r>
            <a:endParaRPr lang="ru-RU" dirty="0" smtClean="0"/>
          </a:p>
          <a:p>
            <a:r>
              <a:rPr lang="ru-RU" b="1" dirty="0" smtClean="0"/>
              <a:t>Телефон: </a:t>
            </a:r>
            <a:r>
              <a:rPr lang="ru-RU" dirty="0" smtClean="0"/>
              <a:t>+7 (495) 530-20-20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07704" y="404664"/>
            <a:ext cx="6624736" cy="643738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25392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ook Antiqua" panose="02040602050305030304" pitchFamily="18" charset="0"/>
                <a:cs typeface="Arial" pitchFamily="34" charset="0"/>
              </a:rPr>
              <a:t>ДЕПАРТАМЕНТ РОСГИДРОМЕТА </a:t>
            </a:r>
            <a:b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ook Antiqua" panose="02040602050305030304" pitchFamily="18" charset="0"/>
                <a:cs typeface="Arial" pitchFamily="34" charset="0"/>
              </a:rPr>
            </a:b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ook Antiqua" panose="02040602050305030304" pitchFamily="18" charset="0"/>
                <a:cs typeface="Arial" pitchFamily="34" charset="0"/>
              </a:rPr>
              <a:t>ПО ЦЕНТРАЛЬНОМУ ФЕДЕРАЛЬНОМУ ОКРУГУ</a:t>
            </a:r>
          </a:p>
        </p:txBody>
      </p:sp>
      <p:pic>
        <p:nvPicPr>
          <p:cNvPr id="5" name="Picture 6" descr="Федеральная служба по гидрометеорологии и мониторингу окружающей среды (Росгидромет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144" y="404664"/>
            <a:ext cx="865896" cy="93610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652120" y="2780928"/>
            <a:ext cx="32174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Департамент является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территориальным органом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Росгидромета в Центральном федеральном округе, уполномоченным на осуществление контроля (надзора) за соблюдением лицензиатами обязательных требований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Book Antiqua" panose="0204060205030503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2060848"/>
            <a:ext cx="5583024" cy="44163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15334" y="543163"/>
            <a:ext cx="7205137" cy="366739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25392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spc="10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ook Antiqua" panose="02040602050305030304" pitchFamily="18" charset="0"/>
                <a:cs typeface="Arial" pitchFamily="34" charset="0"/>
              </a:rPr>
              <a:t>Департамент Росгидромета по ЦФО</a:t>
            </a:r>
            <a:r>
              <a:rPr kumimoji="0" lang="ru-RU" sz="1800" b="1" i="0" u="none" strike="noStrike" cap="none" spc="100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Book Antiqua" panose="02040602050305030304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spc="10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Book Antiqua" panose="02040602050305030304" pitchFamily="18" charset="0"/>
                <a:cs typeface="Arial" pitchFamily="34" charset="0"/>
              </a:rPr>
              <a:t>осуществляет:</a:t>
            </a:r>
            <a:endParaRPr kumimoji="0" lang="ru-RU" sz="1800" b="0" i="0" u="none" strike="noStrike" cap="none" spc="100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ook Antiqua" panose="02040602050305030304" pitchFamily="18" charset="0"/>
              <a:cs typeface="Arial" pitchFamily="34" charset="0"/>
            </a:endParaRPr>
          </a:p>
        </p:txBody>
      </p:sp>
      <p:pic>
        <p:nvPicPr>
          <p:cNvPr id="8" name="Picture 6" descr="Федеральная служба по гидрометеорологии и мониторингу окружающей среды (Росгидромет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58481"/>
            <a:ext cx="865896" cy="936104"/>
          </a:xfrm>
          <a:prstGeom prst="rect">
            <a:avLst/>
          </a:prstGeom>
          <a:noFill/>
        </p:spPr>
      </p:pic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251520" y="1268760"/>
            <a:ext cx="8640960" cy="2160240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Федеральный закон «О государственном контроле (надзоре)» и муниципальном контроле в Российской Федерации» от 31.07.2020 № 248-ФЗ</a:t>
            </a: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</p:txBody>
      </p:sp>
      <p:sp>
        <p:nvSpPr>
          <p:cNvPr id="9" name="Прямоугольник с двумя вырезанными противолежащими углами 8"/>
          <p:cNvSpPr/>
          <p:nvPr/>
        </p:nvSpPr>
        <p:spPr>
          <a:xfrm>
            <a:off x="611560" y="3573016"/>
            <a:ext cx="3456384" cy="914400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Контрольные (надзорные) мероприятия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bg1"/>
                </a:solidFill>
              </a:rPr>
              <a:t>Глава 12 № 248-ФЗ</a:t>
            </a:r>
          </a:p>
        </p:txBody>
      </p:sp>
      <p:sp>
        <p:nvSpPr>
          <p:cNvPr id="11" name="Прямоугольник с двумя вырезанными противолежащими углами 10"/>
          <p:cNvSpPr/>
          <p:nvPr/>
        </p:nvSpPr>
        <p:spPr>
          <a:xfrm>
            <a:off x="4716016" y="3573016"/>
            <a:ext cx="3600400" cy="936104"/>
          </a:xfrm>
          <a:prstGeom prst="snip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/>
          </a:p>
          <a:p>
            <a:pPr algn="ctr"/>
            <a:r>
              <a:rPr lang="ru-RU" b="1" dirty="0" smtClean="0"/>
              <a:t>Профилактические мероприятия</a:t>
            </a:r>
            <a:endParaRPr lang="ru-RU" dirty="0" smtClean="0"/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Глава 10 № 248-ФЗ</a:t>
            </a:r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с двумя вырезанными противолежащими углами 11"/>
          <p:cNvSpPr/>
          <p:nvPr/>
        </p:nvSpPr>
        <p:spPr>
          <a:xfrm>
            <a:off x="467544" y="4725144"/>
            <a:ext cx="4032448" cy="1656184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C00000"/>
                </a:solidFill>
              </a:rPr>
              <a:t>Не проводятся в 2023 году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/>
              <a:t>Постановление Правительства РФ от 01.10.2022 № 1743</a:t>
            </a:r>
          </a:p>
          <a:p>
            <a:pPr algn="ctr"/>
            <a:endParaRPr lang="ru-RU" dirty="0"/>
          </a:p>
        </p:txBody>
      </p:sp>
      <p:sp>
        <p:nvSpPr>
          <p:cNvPr id="13" name="Прямоугольник с двумя вырезанными противолежащими углами 12"/>
          <p:cNvSpPr/>
          <p:nvPr/>
        </p:nvSpPr>
        <p:spPr>
          <a:xfrm>
            <a:off x="4860032" y="4725144"/>
            <a:ext cx="3744416" cy="1656184"/>
          </a:xfrm>
          <a:prstGeom prst="snip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Проводятся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Федеральная служба по гидрометеорологии и мониторингу окружающей среды (Росгидромет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0789" y="390636"/>
            <a:ext cx="865896" cy="936104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3347864" y="2276872"/>
            <a:ext cx="2304256" cy="199452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Цели профилактики</a:t>
            </a:r>
          </a:p>
          <a:p>
            <a:pPr algn="ctr"/>
            <a:endParaRPr lang="ru-RU" b="1" dirty="0"/>
          </a:p>
        </p:txBody>
      </p:sp>
      <p:sp>
        <p:nvSpPr>
          <p:cNvPr id="8" name="Прямоугольник с двумя вырезанными противолежащими углами 7"/>
          <p:cNvSpPr/>
          <p:nvPr/>
        </p:nvSpPr>
        <p:spPr>
          <a:xfrm>
            <a:off x="251520" y="1628800"/>
            <a:ext cx="2952328" cy="194421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Стимулирование добросовестного соблюдения обязательных требований всеми контролируемыми лицами</a:t>
            </a:r>
            <a:endParaRPr lang="ru-RU" sz="1600" dirty="0" smtClean="0"/>
          </a:p>
        </p:txBody>
      </p:sp>
      <p:sp>
        <p:nvSpPr>
          <p:cNvPr id="9" name="Прямоугольник с двумя вырезанными противолежащими углами 8"/>
          <p:cNvSpPr/>
          <p:nvPr/>
        </p:nvSpPr>
        <p:spPr>
          <a:xfrm>
            <a:off x="5868144" y="1700808"/>
            <a:ext cx="3024336" cy="2016224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 smtClean="0"/>
          </a:p>
          <a:p>
            <a:pPr algn="ctr"/>
            <a:r>
              <a:rPr lang="ru-RU" sz="1600" b="1" dirty="0" smtClean="0"/>
              <a:t>Создание условий для доведения обязательных требований до контролируемых лиц, повышение информированности о способах их соблюдения</a:t>
            </a:r>
            <a:endParaRPr lang="ru-RU" sz="1600" dirty="0" smtClean="0"/>
          </a:p>
          <a:p>
            <a:pPr algn="ctr"/>
            <a:endParaRPr lang="ru-RU" b="1" dirty="0" smtClean="0"/>
          </a:p>
        </p:txBody>
      </p:sp>
      <p:sp>
        <p:nvSpPr>
          <p:cNvPr id="10" name="Прямоугольник с двумя вырезанными противолежащими углами 9"/>
          <p:cNvSpPr/>
          <p:nvPr/>
        </p:nvSpPr>
        <p:spPr>
          <a:xfrm>
            <a:off x="2195736" y="4509120"/>
            <a:ext cx="4248472" cy="1656184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r>
              <a:rPr lang="ru-RU" sz="1600" b="1" dirty="0" smtClean="0"/>
              <a:t>Устранение условий, причин и факторов, способных привести к нарушениям обязательных требований и (или) причинению вреда (ущерба) охраняемым законом ценностям</a:t>
            </a:r>
          </a:p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23528" y="6237312"/>
            <a:ext cx="83529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b="1" dirty="0" smtClean="0">
                <a:solidFill>
                  <a:prstClr val="black"/>
                </a:solidFill>
              </a:rPr>
              <a:t>Программа профилактических мероприятий на 2023 год (приказ Росгидромета от 19.12.2022 </a:t>
            </a:r>
            <a:r>
              <a:rPr lang="ru-RU" sz="1400" b="1" smtClean="0">
                <a:solidFill>
                  <a:prstClr val="black"/>
                </a:solidFill>
              </a:rPr>
              <a:t>№ 874)</a:t>
            </a:r>
            <a:endParaRPr lang="ru-RU" sz="1400" b="1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95536" y="1988840"/>
            <a:ext cx="828092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Информирование</a:t>
            </a:r>
            <a:endParaRPr lang="ru-RU" sz="24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67544" y="2924944"/>
            <a:ext cx="828092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Обобщение правоприменительной практики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7544" y="3861048"/>
            <a:ext cx="828092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Консультирование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544" y="4797152"/>
            <a:ext cx="828092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Объявление предостережения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7544" y="5733256"/>
            <a:ext cx="828092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Профилактический визит</a:t>
            </a:r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467544" y="260648"/>
            <a:ext cx="8064896" cy="1656184"/>
          </a:xfrm>
          <a:prstGeom prst="triangle">
            <a:avLst>
              <a:gd name="adj" fmla="val 508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Виды </a:t>
            </a:r>
          </a:p>
          <a:p>
            <a:pPr algn="ctr"/>
            <a:r>
              <a:rPr lang="ru-RU" sz="2000" b="1" dirty="0" smtClean="0">
                <a:solidFill>
                  <a:srgbClr val="FFFF00"/>
                </a:solidFill>
              </a:rPr>
              <a:t>профилактических мероприятий</a:t>
            </a:r>
            <a:endParaRPr lang="ru-RU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79512" y="260648"/>
            <a:ext cx="8712968" cy="108012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b="1" dirty="0" smtClean="0">
                <a:solidFill>
                  <a:srgbClr val="BE0659"/>
                </a:solidFill>
              </a:rPr>
              <a:t>Информирование.</a:t>
            </a:r>
            <a:r>
              <a:rPr lang="ru-RU" sz="1200" b="1" dirty="0" smtClean="0"/>
              <a:t> Контрольные (надзорные) органы осуществляют информирование контролируемых лиц и иных заинтересованных лиц по вопросам соблюдения обязательных требований. Информирование осуществляется посредством размещения соответствующих сведений на официальном сайте контрольного (надзорного) органа в сети "Интернет", в средствах массовой информации, через личные кабинеты контролируемых лиц в государственных информационных системах (при их наличии) и в иных формах (ст. 46 № 248-ФЗ). </a:t>
            </a:r>
            <a:endParaRPr lang="ru-RU" sz="1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1484784"/>
            <a:ext cx="8640960" cy="108012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rgbClr val="BE0659"/>
                </a:solidFill>
              </a:rPr>
              <a:t>Обобщение правоприменительной практики.  </a:t>
            </a:r>
            <a:r>
              <a:rPr lang="ru-RU" sz="1200" b="1" dirty="0" smtClean="0"/>
              <a:t>Основные цели: обеспечение единообразных подходов к применению контрольным (надзорным) органом и его должностными лицами обязательных требований, законодательства Российской Федерации о государственном контроле (надзоре), муниципальном контроле; выявление типичных нарушений обязательных требований, причин, факторов и условий, способствующих возникновению указанных нарушений и др. </a:t>
            </a:r>
          </a:p>
          <a:p>
            <a:r>
              <a:rPr lang="ru-RU" sz="1200" b="1" dirty="0" smtClean="0"/>
              <a:t>(ст.  47 № 248-ФЗ).</a:t>
            </a:r>
            <a:endParaRPr lang="ru-RU" sz="1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4365104"/>
            <a:ext cx="8640960" cy="1152128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b="1" dirty="0" smtClean="0">
                <a:solidFill>
                  <a:srgbClr val="BE0659"/>
                </a:solidFill>
              </a:rPr>
              <a:t>Объявление предостережения.</a:t>
            </a:r>
            <a:r>
              <a:rPr lang="ru-RU" sz="1200" b="1" dirty="0" smtClean="0">
                <a:solidFill>
                  <a:srgbClr val="FF0000"/>
                </a:solidFill>
              </a:rPr>
              <a:t> </a:t>
            </a:r>
            <a:r>
              <a:rPr lang="ru-RU" sz="1200" b="1" dirty="0" smtClean="0"/>
              <a:t>В случае наличия у контрольного (надзорного) органа сведений о готовящихся нарушениях обязательных требований или признаках нарушений обязательных требований и (или) в случае отсутствия подтвержденных данных о том, что нарушение обязательных требований причинило вред (ущерб) охраняемым законом ценностям либо создало угрозу причинения вреда (ущерба) охраняемым законом ценностям, контрольный (надзорный) орган объявляет контролируемому лицу предостережение о недопустимости нарушения обязательных требований и предлагает принять меры по обеспечению соблюдения обязательных требований (ст. 49 № 248--ФЗ). </a:t>
            </a:r>
            <a:endParaRPr lang="ru-RU" sz="12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1520" y="2708920"/>
            <a:ext cx="8640960" cy="151216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rgbClr val="BE0659"/>
                </a:solidFill>
              </a:rPr>
              <a:t>Консультирование.</a:t>
            </a:r>
            <a:r>
              <a:rPr lang="ru-RU" sz="1200" dirty="0" smtClean="0">
                <a:solidFill>
                  <a:srgbClr val="BE0659"/>
                </a:solidFill>
              </a:rPr>
              <a:t>  </a:t>
            </a:r>
            <a:r>
              <a:rPr lang="ru-RU" sz="1200" b="1" dirty="0" smtClean="0"/>
              <a:t>Консультирование осуществляется по вопросам организации и осуществления лицензионного контроля ( п. 37 Положения), в том числе: </a:t>
            </a:r>
          </a:p>
          <a:p>
            <a:r>
              <a:rPr lang="ru-RU" sz="1200" b="1" dirty="0" smtClean="0"/>
              <a:t>а) порядок отнесения объектов лицензионного контроля к категориям риска; </a:t>
            </a:r>
            <a:endParaRPr lang="ru-RU" sz="1200" dirty="0" smtClean="0"/>
          </a:p>
          <a:p>
            <a:r>
              <a:rPr lang="ru-RU" sz="1200" b="1" dirty="0" smtClean="0"/>
              <a:t>б) порядок проведения внеплановых контрольных (надзорных) мероприятий; </a:t>
            </a:r>
            <a:endParaRPr lang="ru-RU" sz="1200" dirty="0" smtClean="0"/>
          </a:p>
          <a:p>
            <a:r>
              <a:rPr lang="ru-RU" sz="1200" b="1" dirty="0" smtClean="0"/>
              <a:t>в) периодичность и порядок проведения плановых контрольных (надзорных) мероприятий; </a:t>
            </a:r>
            <a:endParaRPr lang="ru-RU" sz="1200" dirty="0" smtClean="0"/>
          </a:p>
          <a:p>
            <a:r>
              <a:rPr lang="ru-RU" sz="1200" b="1" dirty="0" smtClean="0"/>
              <a:t>г) состав и порядок осуществления профилактических мероприятий; </a:t>
            </a:r>
            <a:endParaRPr lang="ru-RU" sz="1200" dirty="0" smtClean="0"/>
          </a:p>
          <a:p>
            <a:r>
              <a:rPr lang="ru-RU" sz="1200" b="1" dirty="0" err="1" smtClean="0"/>
              <a:t>д</a:t>
            </a:r>
            <a:r>
              <a:rPr lang="ru-RU" sz="1200" b="1" dirty="0" smtClean="0"/>
              <a:t>) порядок обжалования решений лицензирующего органа, действий (бездействия) его должностных лиц . </a:t>
            </a:r>
            <a:endParaRPr lang="ru-RU" sz="12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1520" y="5661248"/>
            <a:ext cx="864096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200" b="1" dirty="0" smtClean="0">
              <a:solidFill>
                <a:srgbClr val="BE0659"/>
              </a:solidFill>
            </a:endParaRPr>
          </a:p>
          <a:p>
            <a:pPr algn="just"/>
            <a:r>
              <a:rPr lang="ru-RU" sz="1200" b="1" dirty="0" smtClean="0">
                <a:solidFill>
                  <a:srgbClr val="BE0659"/>
                </a:solidFill>
              </a:rPr>
              <a:t>Профилактический визит.</a:t>
            </a:r>
            <a:r>
              <a:rPr lang="ru-RU" sz="1200" dirty="0" smtClean="0">
                <a:solidFill>
                  <a:srgbClr val="BE0659"/>
                </a:solidFill>
              </a:rPr>
              <a:t>  </a:t>
            </a:r>
            <a:r>
              <a:rPr lang="ru-RU" sz="1200" b="1" dirty="0" smtClean="0"/>
              <a:t>Проводится инспектором в форме профилактической беседы по месту осуществления </a:t>
            </a:r>
            <a:r>
              <a:rPr lang="ru-RU" sz="1200" b="1" spc="-20" dirty="0" smtClean="0"/>
              <a:t>деятельности контролируемого лица либо путем использования </a:t>
            </a:r>
            <a:r>
              <a:rPr lang="ru-RU" sz="1200" b="1" spc="-20" dirty="0" err="1" smtClean="0"/>
              <a:t>видео-конференц-связи</a:t>
            </a:r>
            <a:r>
              <a:rPr lang="ru-RU" sz="1200" b="1" spc="-20" dirty="0" smtClean="0"/>
              <a:t> (ст.  52 № 248-ФЗ, п. 39 Положения).</a:t>
            </a:r>
            <a:endParaRPr lang="ru-RU" sz="1200" spc="-20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5689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FF99FF"/>
                </a:solidFill>
                <a:ea typeface="Times New Roman" pitchFamily="18" charset="0"/>
                <a:cs typeface="Times New Roman" pitchFamily="18" charset="0"/>
              </a:rPr>
              <a:t>Обязательный </a:t>
            </a:r>
            <a:r>
              <a:rPr lang="ru-RU" sz="20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профилактический визит проводится в отношении:</a:t>
            </a:r>
            <a:endParaRPr lang="ru-RU" sz="2000" dirty="0" smtClean="0">
              <a:cs typeface="Arial" pitchFamily="34" charset="0"/>
            </a:endParaRPr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4788024" y="908720"/>
            <a:ext cx="3888432" cy="2232248"/>
          </a:xfrm>
          <a:prstGeom prst="verticalScroll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b="1" dirty="0" smtClean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/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Объектов лицензионного  контроля, отнесенных к категории значительного риска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7" name="Вертикальный свиток 6"/>
          <p:cNvSpPr/>
          <p:nvPr/>
        </p:nvSpPr>
        <p:spPr>
          <a:xfrm>
            <a:off x="395536" y="908720"/>
            <a:ext cx="4176464" cy="2232248"/>
          </a:xfrm>
          <a:prstGeom prst="verticalScroll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Лицензиатов, приступающих к деятельности в области гидрометеорологии и смежных с ней областях,</a:t>
            </a:r>
            <a:endParaRPr lang="ru-RU" sz="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не позднее чем в течение </a:t>
            </a:r>
            <a:r>
              <a:rPr lang="ru-RU" b="1" dirty="0" smtClean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 года</a:t>
            </a:r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с начала такой деятельности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39552" y="3356992"/>
            <a:ext cx="806489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Уведомление лицензиата не позднее чем за 5 рабочих дней </a:t>
            </a:r>
          </a:p>
          <a:p>
            <a:pPr algn="ctr"/>
            <a:r>
              <a:rPr lang="ru-RU" b="1" dirty="0" smtClean="0"/>
              <a:t>до даты его проведения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39552" y="4077072"/>
            <a:ext cx="806489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Не выдаются предписания об устранении нарушений обязательных требований. Разъяснения, полученные лицензиатом в ходе профилактического визита, носят рекомендательный характер</a:t>
            </a:r>
          </a:p>
          <a:p>
            <a:pPr algn="ctr"/>
            <a:endParaRPr lang="ru-RU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39552" y="5157192"/>
            <a:ext cx="8064896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Лицензиат вправе </a:t>
            </a:r>
            <a:r>
              <a:rPr lang="ru-RU" b="1" u="sng" dirty="0" smtClean="0"/>
              <a:t>отказаться</a:t>
            </a:r>
            <a:r>
              <a:rPr lang="ru-RU" b="1" dirty="0" smtClean="0"/>
              <a:t> от проведения обязательного профилактического визита, уведомив об этом лицензирующий орган либо его территориальный орган в письменной форме на бумажном носителе либо в форме электронного документа, подписанного электронной подписью, не позднее чем за 3 рабочих дня до даты его проведения</a:t>
            </a:r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Федеральная служба по гидрометеорологии и мониторингу окружающей среды (Росгидромет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04664"/>
            <a:ext cx="865896" cy="936104"/>
          </a:xfrm>
          <a:prstGeom prst="rect">
            <a:avLst/>
          </a:prstGeom>
          <a:noFill/>
        </p:spPr>
      </p:pic>
      <p:sp>
        <p:nvSpPr>
          <p:cNvPr id="9" name="Пятиугольник 8"/>
          <p:cNvSpPr/>
          <p:nvPr/>
        </p:nvSpPr>
        <p:spPr>
          <a:xfrm>
            <a:off x="395536" y="2708920"/>
            <a:ext cx="8568952" cy="57606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/>
          </a:p>
          <a:p>
            <a:r>
              <a:rPr lang="ru-RU" sz="1400" b="1" dirty="0" smtClean="0"/>
              <a:t>об обязательных требованиях, предъявляемых к его деятельности либо к принадлежащим ему объектам контроля, их соответствии критериям риска</a:t>
            </a:r>
            <a:endParaRPr lang="ru-RU" sz="1400" dirty="0" smtClean="0"/>
          </a:p>
          <a:p>
            <a:pPr algn="ctr"/>
            <a:endParaRPr lang="ru-RU" dirty="0"/>
          </a:p>
        </p:txBody>
      </p:sp>
      <p:sp>
        <p:nvSpPr>
          <p:cNvPr id="13" name="Пятиугольник 12"/>
          <p:cNvSpPr/>
          <p:nvPr/>
        </p:nvSpPr>
        <p:spPr>
          <a:xfrm>
            <a:off x="395536" y="3429000"/>
            <a:ext cx="8568952" cy="57606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/>
              <a:t> основаниях и о рекомендуемых способах снижения категории риска</a:t>
            </a:r>
            <a:endParaRPr lang="ru-RU" sz="1400" dirty="0"/>
          </a:p>
        </p:txBody>
      </p:sp>
      <p:sp>
        <p:nvSpPr>
          <p:cNvPr id="14" name="Пятиугольник 13"/>
          <p:cNvSpPr/>
          <p:nvPr/>
        </p:nvSpPr>
        <p:spPr>
          <a:xfrm>
            <a:off x="395536" y="4293096"/>
            <a:ext cx="8568952" cy="57606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/>
              <a:t> </a:t>
            </a:r>
            <a:r>
              <a:rPr lang="ru-RU" sz="1400" b="1" dirty="0" smtClean="0"/>
              <a:t>о видах, содержании и интенсивности контрольных (надзорных) мероприятий, проводимых в отношении объекта контроля исходя из его отнесения к соответствующей категории риска</a:t>
            </a:r>
            <a:endParaRPr lang="ru-RU" sz="1400" dirty="0" smtClean="0"/>
          </a:p>
          <a:p>
            <a:endParaRPr lang="ru-RU" sz="1400" dirty="0"/>
          </a:p>
        </p:txBody>
      </p:sp>
      <p:sp>
        <p:nvSpPr>
          <p:cNvPr id="16" name="Пятиугольник 15"/>
          <p:cNvSpPr/>
          <p:nvPr/>
        </p:nvSpPr>
        <p:spPr>
          <a:xfrm>
            <a:off x="395536" y="5157192"/>
            <a:ext cx="8568952" cy="57606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/>
              <a:t>об особенностях организации и осуществления лицензионного контроля, проводимого в отношении объекта контроля</a:t>
            </a:r>
            <a:endParaRPr lang="ru-RU" sz="1400" dirty="0" smtClean="0"/>
          </a:p>
          <a:p>
            <a:endParaRPr lang="ru-RU" sz="1400" dirty="0"/>
          </a:p>
        </p:txBody>
      </p:sp>
      <p:sp>
        <p:nvSpPr>
          <p:cNvPr id="17" name="Пятиугольник 16"/>
          <p:cNvSpPr/>
          <p:nvPr/>
        </p:nvSpPr>
        <p:spPr>
          <a:xfrm>
            <a:off x="395536" y="5949280"/>
            <a:ext cx="8568952" cy="57606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/>
              <a:t> о полномочиях: статьи 36, 50 №248-ФЗ и статьи 37, 39, 40 Положения (постановление Правительства Российской Федерации № 1845)</a:t>
            </a:r>
            <a:endParaRPr lang="ru-RU" sz="1400" dirty="0" smtClean="0"/>
          </a:p>
          <a:p>
            <a:endParaRPr lang="ru-RU" sz="1400" dirty="0"/>
          </a:p>
        </p:txBody>
      </p:sp>
      <p:sp>
        <p:nvSpPr>
          <p:cNvPr id="22" name="Шестиугольник 21"/>
          <p:cNvSpPr/>
          <p:nvPr/>
        </p:nvSpPr>
        <p:spPr>
          <a:xfrm>
            <a:off x="1115616" y="548680"/>
            <a:ext cx="7776864" cy="936104"/>
          </a:xfrm>
          <a:prstGeom prst="hex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u="sng" dirty="0" smtClean="0"/>
              <a:t>Цель профилактического визита</a:t>
            </a:r>
            <a:r>
              <a:rPr lang="ru-RU" sz="2800" dirty="0" smtClean="0"/>
              <a:t> – информирование лицензиата: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196752"/>
            <a:ext cx="49359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Обязательные лицензионные требования</a:t>
            </a:r>
            <a:endParaRPr lang="ru-RU" sz="2000" b="1" dirty="0"/>
          </a:p>
        </p:txBody>
      </p:sp>
      <p:pic>
        <p:nvPicPr>
          <p:cNvPr id="3" name="Picture 6" descr="Федеральная служба по гидрометеорологии и мониторингу окружающей среды (Росгидромет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76672"/>
            <a:ext cx="865896" cy="936104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95536" y="1772816"/>
            <a:ext cx="8352928" cy="13849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а) наличие у лицензиата объекта (здания, и (или) помещения, и (или) сооружения, не являющихся объектами жилого назначения, и (или) земельного участка, и (или) части акватории водного объекта), соответствующего установленным требованиям к конкретному виду работ (услуг), указанных в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3"/>
              </a:rPr>
              <a:t>пункте 2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Положения, а также технических средств и оборудования, принадлежащих ему на праве собственности или на ином законном основании, соответствующих требованиям к средствам измерений, установленным законодательством Российской Федерации об обеспечении единства измерений, и необходимых для выполнения работ (оказания услуг), указанных в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3"/>
              </a:rPr>
              <a:t>пункте 2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Положения, составляющих деятельность в области гидрометеорологии и смежных с ней областях; 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36" y="3284984"/>
            <a:ext cx="8424936" cy="156966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indent="457200" algn="just"/>
            <a:r>
              <a:rPr lang="ru-RU" sz="1200" b="1" dirty="0" smtClean="0"/>
              <a:t>б) наличие у лицензиата: </a:t>
            </a:r>
            <a:endParaRPr lang="ru-RU" sz="1200" dirty="0" smtClean="0"/>
          </a:p>
          <a:p>
            <a:pPr algn="just"/>
            <a:r>
              <a:rPr lang="ru-RU" sz="1200" b="1" dirty="0" smtClean="0"/>
              <a:t>юридического лица - работников, заключивших с ним трудовые договоры для осуществления деятельности в области гидрометеорологии и смежных с ней областях, имеющих высшее образование или среднее профессиональное образование по направлению, соответствующему конкретному виду работ (услуг), указанных в </a:t>
            </a:r>
            <a:r>
              <a:rPr lang="ru-RU" sz="1200" b="1" dirty="0" smtClean="0">
                <a:hlinkClick r:id="rId3"/>
              </a:rPr>
              <a:t>пункте 2</a:t>
            </a:r>
            <a:r>
              <a:rPr lang="ru-RU" sz="1200" b="1" dirty="0" smtClean="0"/>
              <a:t> Положения, и стаж работы по лицензируемому виду деятельности не менее 3 лет; </a:t>
            </a:r>
            <a:endParaRPr lang="ru-RU" sz="1200" dirty="0" smtClean="0"/>
          </a:p>
          <a:p>
            <a:pPr algn="just"/>
            <a:r>
              <a:rPr lang="ru-RU" sz="1200" b="1" dirty="0" smtClean="0"/>
              <a:t>индивидуального предпринимателя - высшего образования или среднего профессионального образования по направлению, соответствующему конкретному виду работ (услуг), указанных в </a:t>
            </a:r>
            <a:r>
              <a:rPr lang="ru-RU" sz="1200" b="1" dirty="0" smtClean="0">
                <a:hlinkClick r:id="rId3"/>
              </a:rPr>
              <a:t>пункте 2</a:t>
            </a:r>
            <a:r>
              <a:rPr lang="ru-RU" sz="1200" b="1" dirty="0" smtClean="0"/>
              <a:t> Положения, и стажа работы по лицензируемому виду деятельности не менее 3 лет;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67544" y="4941168"/>
            <a:ext cx="8280920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indent="457200" algn="just"/>
            <a:r>
              <a:rPr lang="ru-RU" sz="1200" b="1" dirty="0" smtClean="0"/>
              <a:t>в) соблюдение лицензиатом требований к выполнению работ (оказанию услуг), указанных в </a:t>
            </a:r>
            <a:r>
              <a:rPr lang="ru-RU" sz="1200" b="1" dirty="0" smtClean="0">
                <a:hlinkClick r:id="rId3"/>
              </a:rPr>
              <a:t>пункте 2</a:t>
            </a:r>
            <a:r>
              <a:rPr lang="ru-RU" sz="1200" b="1" dirty="0" smtClean="0"/>
              <a:t> Положения, и требований к средствам измерений, установленных законодательством Российской Федерации об обеспечении единства измерений; 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467544" y="5733256"/>
            <a:ext cx="8280920" cy="83099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indent="457200" algn="just"/>
            <a:r>
              <a:rPr lang="ru-RU" sz="1200" b="1" dirty="0" smtClean="0"/>
              <a:t>г) передача лицензиатом, выполняющим работы (оказывающим услуги) по проведению наблюдений, указанных в </a:t>
            </a:r>
            <a:r>
              <a:rPr lang="ru-RU" sz="1200" b="1" dirty="0" smtClean="0">
                <a:hlinkClick r:id="rId3"/>
              </a:rPr>
              <a:t>пункте 2</a:t>
            </a:r>
            <a:r>
              <a:rPr lang="ru-RU" sz="1200" b="1" dirty="0" smtClean="0"/>
              <a:t> Положения, данных, полученных в результате таких наблюдений, в лицензирующий орган в порядке, установленном Министерством природных ресурсов и экологии Российской Федерации (вступил в силу с 01.03.2022). </a:t>
            </a:r>
            <a:endParaRPr lang="ru-RU" sz="1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5635</TotalTime>
  <Words>1578</Words>
  <Application>Microsoft Office PowerPoint</Application>
  <PresentationFormat>Экран (4:3)</PresentationFormat>
  <Paragraphs>126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Волна</vt:lpstr>
      <vt:lpstr>  Профилактика рисков причинения вреда  (ущерба) охраняемым законом ценностям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 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Смирнов</dc:creator>
  <cp:lastModifiedBy>Nikulina</cp:lastModifiedBy>
  <cp:revision>695</cp:revision>
  <cp:lastPrinted>2020-01-13T13:21:15Z</cp:lastPrinted>
  <dcterms:created xsi:type="dcterms:W3CDTF">2016-01-20T11:20:18Z</dcterms:created>
  <dcterms:modified xsi:type="dcterms:W3CDTF">2023-01-31T09:03:30Z</dcterms:modified>
</cp:coreProperties>
</file>